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68" r:id="rId2"/>
    <p:sldId id="300" r:id="rId3"/>
    <p:sldId id="298" r:id="rId4"/>
    <p:sldId id="450" r:id="rId5"/>
    <p:sldId id="451" r:id="rId6"/>
    <p:sldId id="275" r:id="rId7"/>
    <p:sldId id="276" r:id="rId8"/>
    <p:sldId id="277" r:id="rId9"/>
    <p:sldId id="455" r:id="rId10"/>
    <p:sldId id="279" r:id="rId11"/>
    <p:sldId id="280" r:id="rId12"/>
    <p:sldId id="458" r:id="rId13"/>
    <p:sldId id="282" r:id="rId14"/>
    <p:sldId id="461" r:id="rId15"/>
    <p:sldId id="463" r:id="rId16"/>
    <p:sldId id="459" r:id="rId17"/>
    <p:sldId id="283" r:id="rId18"/>
    <p:sldId id="460" r:id="rId19"/>
    <p:sldId id="285" r:id="rId20"/>
    <p:sldId id="286" r:id="rId21"/>
    <p:sldId id="464" r:id="rId22"/>
    <p:sldId id="287" r:id="rId23"/>
    <p:sldId id="465" r:id="rId24"/>
    <p:sldId id="288" r:id="rId25"/>
    <p:sldId id="466" r:id="rId26"/>
    <p:sldId id="289" r:id="rId27"/>
    <p:sldId id="292" r:id="rId28"/>
    <p:sldId id="467" r:id="rId29"/>
    <p:sldId id="290" r:id="rId30"/>
    <p:sldId id="468" r:id="rId31"/>
    <p:sldId id="296" r:id="rId32"/>
    <p:sldId id="353" r:id="rId33"/>
    <p:sldId id="462" r:id="rId34"/>
    <p:sldId id="354" r:id="rId35"/>
    <p:sldId id="355" r:id="rId36"/>
    <p:sldId id="356" r:id="rId37"/>
    <p:sldId id="357" r:id="rId38"/>
    <p:sldId id="358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86" r:id="rId53"/>
    <p:sldId id="387" r:id="rId54"/>
    <p:sldId id="388" r:id="rId55"/>
    <p:sldId id="373" r:id="rId56"/>
    <p:sldId id="374" r:id="rId57"/>
    <p:sldId id="375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6" r:id="rId72"/>
    <p:sldId id="376" r:id="rId73"/>
    <p:sldId id="377" r:id="rId74"/>
    <p:sldId id="378" r:id="rId75"/>
    <p:sldId id="380" r:id="rId76"/>
    <p:sldId id="381" r:id="rId77"/>
    <p:sldId id="382" r:id="rId78"/>
    <p:sldId id="383" r:id="rId79"/>
    <p:sldId id="384" r:id="rId80"/>
    <p:sldId id="385" r:id="rId81"/>
    <p:sldId id="390" r:id="rId82"/>
    <p:sldId id="394" r:id="rId83"/>
    <p:sldId id="395" r:id="rId84"/>
    <p:sldId id="396" r:id="rId85"/>
    <p:sldId id="391" r:id="rId86"/>
    <p:sldId id="392" r:id="rId87"/>
    <p:sldId id="393" r:id="rId88"/>
    <p:sldId id="379" r:id="rId89"/>
    <p:sldId id="350" r:id="rId90"/>
    <p:sldId id="400" r:id="rId91"/>
    <p:sldId id="401" r:id="rId92"/>
    <p:sldId id="402" r:id="rId93"/>
    <p:sldId id="403" r:id="rId94"/>
    <p:sldId id="404" r:id="rId95"/>
    <p:sldId id="408" r:id="rId96"/>
    <p:sldId id="411" r:id="rId97"/>
    <p:sldId id="412" r:id="rId98"/>
    <p:sldId id="427" r:id="rId99"/>
    <p:sldId id="429" r:id="rId100"/>
    <p:sldId id="430" r:id="rId101"/>
    <p:sldId id="431" r:id="rId102"/>
    <p:sldId id="432" r:id="rId103"/>
    <p:sldId id="433" r:id="rId104"/>
    <p:sldId id="434" r:id="rId105"/>
    <p:sldId id="435" r:id="rId106"/>
    <p:sldId id="436" r:id="rId107"/>
    <p:sldId id="438" r:id="rId108"/>
    <p:sldId id="437" r:id="rId109"/>
    <p:sldId id="439" r:id="rId110"/>
    <p:sldId id="440" r:id="rId111"/>
    <p:sldId id="441" r:id="rId112"/>
    <p:sldId id="442" r:id="rId113"/>
    <p:sldId id="443" r:id="rId114"/>
    <p:sldId id="444" r:id="rId115"/>
    <p:sldId id="445" r:id="rId116"/>
    <p:sldId id="448" r:id="rId117"/>
    <p:sldId id="449" r:id="rId118"/>
    <p:sldId id="446" r:id="rId119"/>
  </p:sldIdLst>
  <p:sldSz cx="9144000" cy="6858000" type="screen4x3"/>
  <p:notesSz cx="6858000" cy="9144000"/>
  <p:custDataLst>
    <p:tags r:id="rId1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037" autoAdjust="0"/>
  </p:normalViewPr>
  <p:slideViewPr>
    <p:cSldViewPr snapToGrid="0">
      <p:cViewPr varScale="1">
        <p:scale>
          <a:sx n="61" d="100"/>
          <a:sy n="61" d="100"/>
        </p:scale>
        <p:origin x="1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128" Type="http://schemas.openxmlformats.org/officeDocument/2006/relationships/customXml" Target="../customXml/item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gs" Target="tags/tag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1.06383" units="1/cm"/>
          <inkml:channelProperty channel="Y" name="resolution" value="32.20126" units="1/cm"/>
          <inkml:channelProperty channel="T" name="resolution" value="1" units="1/dev"/>
        </inkml:channelProperties>
      </inkml:inkSource>
      <inkml:timestamp xml:id="ts0" timeString="2021-03-03T12:23:36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4366 13593 0,'0'0'16,"-20"0"-1,0 0-15,0 0 16,-20 0-1,1 0-15,19 0 0,0 0 0,0 0 16,-39 0-16,19 0 0,0 0 0,1 0 16,-1 0-16,-79 0 0,59 0 15,1 0-15,19 0 0,-59 0 0,-20 0 16,39 0-16,21 0 0,-1 0 0,-19 0 15,-40 0-15,59 0 0,1 0 16,19 0-16,1 0 0,-21 0 0,0 0 16,1 0-16,19 0 0,-39 20 0,39-1 15,0 1-15,1-20 0,-21 20 0,1 0 16,19 0-16,0 0 0,1-20 0,-21 0 15,40 0-15,-19 19 0,-1 1 0,20-20 16,0 20-16,-19 0 0,39-20 0,-40 20 16,40 0-16,-40-20 0,20 39 0,0-39 15,1 40-15,-1-20 0,0 0 0,0 19 16,0-19-16,0 0 0,1 0 15,19 39-15,-20-39 0,0 20 0,0 20 16,0-1-16,0-19 0,20 19 0,-19-19 16,19 20-16,0-1 0,0 1 0,0 39 15,0 0-15,0-39 0,0 19 0,0 0 16,0 1-16,0-21 0,19 1 0,1 39 15,0-40-15,0 1 0,-20-20 0,40 59 16,-1-59-16,1 19 0,0 1 0,-21-21 16,1 1-16,20 20 0,-20 19 0,20-39 15,-1 39-15,21-39 0,-21-1 0,41 41 16,-41-41-16,21 41 0,0-1 0,19-39 15,-39 19-15,39-19 0,0 20 0,-19-1 16,39 1-16,-39-21 0,-1 21 0,40-20 16,-19 19-16,19 1 0,0-1 0,20 1 15,-59-21-15,39 1 0,40 20 0,-20-1 16,-20-19-16,20 19 0,0-19 0,-19-20 15,-1 20-15,20-1 0,40 1 0,-80 0 16,0-1-16,21 1 0,-1 0 16,20-1-16,20-19 0,0 0 0,0-20 15,-1 0-15,1 0 0,0 0 0,0 0 16,-20 0-16,60 0 0,-40 0 0,-20 0 0,20 0 15,39 0-15,-59 0 0,20 0 0,-20 0 16,20 0-16,-40 0 0,40 0 16,-20 0-16,-19 0 0,19 0 0,-20 0 15,20 0-15,20-20 0,-20 0 0,0 1 16,-40-1-16,40-20 0,-39 20 0,19-19 15,0-1-15,-19 40 0,138-99 16,-159 79-16,-19-20 0,0 20 16,19 0-16,1 1 0,-1-21 0,-39 40 15,20-20-15,-20 0 0,39-19 16,-19-1-16,0 0 0,-1 20 0,-39-19 15,20 39-15,0-20 0,20 0 0,-40-20 16,20 40-16,-1-20 0,-19 1 16,0-1-16,20 0 0,0-20 0,-20 20 15,20 0-15,0-19 0,-20 39 0,20-40 16,0 20-16,-20 0 0,0 1 0,0-1 15,19-20-15,1 20 0,-20 0 0,0 0 16,0 1-16,0-21 0,0 20 0,0 20 16,20-40-16,0 21 0,-20-21 0,0 40 15,0-20-15,0-20 0,0 40 0,0-39 16,0 19-16,0 0 0,0 0 0,0 0 15,0 0-15,0 1 0,0-1 16,0-20-16,0 0 0,0 40 16,0-39-16,0 19 0,0 0 0,0 0 15,0 0-15,0-39 0,0 39 16,0 0-16,0-20 0,0 1 15,0 19-15,0 0 0,0-20 0,0 21 16,0-1-16,0-20 0,0 20 16,0 0-16,0-19 0,0 19 0,0 0 15,0 0-15,0-20 0,0 21 0,0-21 16,0 0-16,0 20 0,0 0 0,0-19 15,0-1-15,0 0 0,0 21 0,0-21 0,0 20 16,0-20-16,0 21 0,0 19 16,0-40-16,-40-20 0,40 60 0,-20-39 15,20 19-15,0 0 0,-19-20 0,19 20 16,-20 20-16,20-39 0,0 39 0,-20-40 15,0 20-15,20 20 0,0-20 0,-40-19 16,20 19-16,1 0 0,-1 20 0,20-20 16,-40 0-16,40 0 0,-20 1 0,0-1 15,1 20-15,-1-40 0,0 40 0,0-40 16,0 40-16,-20-39 0,40 39 0,-39-20 15,-21 0-15,40 0 0,1 0 0,-41 0 16,20 20-16,1-19 0,-21-21 0,-19 20 16,59 20-16,-40 0 0,21-40 0,-1 40 15,0 0-15,21-19 0,-21-1 16,20 0-16,-40 20 0,-19-20 0,-20 20 0,19 0 15,-39-20-15,20 0 0,-20 20 16,0-20-16,20 1 0,-20-1 0,0 0 16,0 0-16,19 0 0,-19 20 0,0-20 15,20 1-15,-20-1 0,40 20 0,-40 0 16,0 0-16,19 0 0,21 0 0,-20 0 16,0-20-16,-21 0 0,21 0 0,20 20 15,-1 0-15,1 0 0,-40 0 0,40 0 16,-1-20-16,-19 1 0,20 19 0,-21 0 15,41 0-15,-20 0 0,-1 0 0,1 0 16,-1 0-16,-39-20 0,20 0 0,40 20 16,-1 0-16,-19 0 0,19 0 0,1 0 15,-1 0-15,1 0 0,19 0 0,-20 0 16,21 0-16,-21 0 0,20 0 0,-19 0 15,-1 0-15,21 0 0,-1-20 0,20 20 16,0 0-16,1 0 0,-1 0 16,-20 0-16,0 0 0,1 0 0,-1 0 0,20-40 15,0 40-15,0 0 16,1 0-16,19 0 0,-20 0 15,0 0-15,20 0 16,-20 0-16,20 0 0,-20 0 16,20 0-16,-40 0 15,40 0 1,-39 0-16,39 0 15,-20 0 1,20 0-16</inkml:trace>
  <inkml:trace contextRef="#ctx0" brushRef="#br0" timeOffset="7489.42">17324 13613 0,'-20'0'0,"0"0"16,0 0-16,0 0 0,0 0 15,1 0-15,-1 0 0,0 0 16,-40 0-1,60 0-15,-20 0 0,-19 0 16,19 0-16,0 0 0,-39 0 0,19 0 16,20 0-16,-20 0 0,1 0 0,19 0 15,-60 19-15,61 1 0,-21-20 16,0 0-16,-19 0 0,19 0 0,-20 20 15,21 0-15,-1 0 0,-39-20 0,39 20 16,-20-1-16,21-19 0,-1 20 0,-19-20 16,19 0-16,0 20 0,1 0 0,-21 0 15,0 0-15,41 0 0,-21-1 0,40 1 16,-20 0-16,0 0 0,-19 0 0,19-20 15,0 39-15,0-19 16,0 20-16,0-20 0,20 0 16,-19-20-16,-1 19 15,0 1-15,-79 20 16,79-20-16,20-20 0,0 20 0,-40 0 15,40 19-15,-20-19 0,0 0 0,20 0 16,-19 0-16,-1 19 0,0 1 0,20-20 16,-20 20-16,0-1 0,0 1 15,0 19-15,20-19 0,-19 0 0,19 0 16,-20 19-16,-20 1 0,20-21 0,20 1 15,-20 0-15,1-1 0,19-19 0,0 20 16,0 0-16,0-21 0,0 1 0,0 20 16,0-20-16,0 19 0,0 1 0,0-20 15,0 0-15,-20 19 0,0 1 0,20-20 16,0 0-16,0 20 0,0-21 0,0 21 15,0 0-15,0-20 0,0 19 0,0-19 16,0 40-16,0-21 0,0 21 0,0-1 16,0 1-16,0-20 0,0-1 0,0 1 15,0 0-15,20-1 0,-20-19 0,20 20 16,-1-20-16,1 39 0,0-19 0,20-20 15,-20 39-15,19-39 0,-19 0 0,20 40 16,19-21-16,-39 1 0,20-20 0,-20 19 16,19-19-16,-19 20 0,20 0 15,-20-1-15,20 1 0,19-20 0,-39 0 16,20 0-16,-21 39 0,1-19 15,0-20-15,0 19 0,0-19 0,0 0 0,19 0 16,-19 0-16,20 0 0,0-20 0,-1 19 16,1 21-16,19-40 0,1 20 15,-1 0-15,-39 0 0,0-20 0,20 20 16,0-1-16,19 21 0,1-40 0,-21 20 15,1 0-15,0 0 0,19-1 0,1 1 16,19 0-16,-19-20 0,-1 0 0,21 0 16,-1 0-16,-20 20 0,1 0 0,0-20 15,19 20-15,-20-1 0,41 1 0,-41-20 16,1 0-16,-1 0 0,1 0 0,19 0 15,1 0-15,39 0 0,-40 0 0,0 0 16,21 0-16,-1 0 0,20 0 0,-20 0 16,20 0-16,-20 0 0,40 0 0,-20 0 15,-19 0-15,19 0 0,0 0 0,-40 0 16,0 0-16,1 0 15,217-79-15,-197 59 0,-21 20 0,0-20 16,1 0-16,-21 20 0,1-19 16,-20-1-16,19 0 0,-19 20 0,19-20 15,-19 0-15,20 0 0,-21 20 16,21-19-16,-21 19 0,-19-20 0,20 0 15,0 20-15,-1 0 0,-19 0 0,40 0 16,-21-20-16,-19 0 0,20 0 0,0 20 16,-1 0-16,1-20 0,19 20 0,1-19 15,-20-1-15,19 20 0,1-20 0,-1 0 16,1 0-16,-1 20 0,-19-20 0,20 1 15,-1-1-15,1 20 0,-1-20 0,-19-20 16,19 20-16,1 0 0,19-19 0,-39 19 16,20-20-16,19 20 0,-39 1 0,19-21 15,-19 0-15,19 20 0,-59-19 0,40 19 16,0-20-16,-1 20 0,21-19 15,-1 19-15,-19-20 0,20 20 0,-1-19 0,-19 19 16,39-40-16,-39 20 0,0-19 16,19 39-16,-19-20 0,-20 21 0,19-21 15,-19 20-15,40-20 0,-40 1 0,19 19 16,-19 0-16,0 0 0,0 0 0,-20 0 15,40 1-15,-40-1 0,19 0 0,-19 0 16,20-20-16,-20 1 0,20 19 0,-20 0 16,40-20-16,-40 20 0,0-19 15,20-1-15,-1 20 0,-19 0 0,0 1 16,20-1-16,0 0 0,-20 0 0,0 0 15,0 0-15,0-19 0,20 19 16,0 0-16,-20 0 0,0 20 0,0-40 16,0 21-16,0-1 0,0 0 0,0 0 15,0 0-15,0-19 0,0 19 0,0-20 16,0 0-16,0 20 0,0 20 0,0-39 15,0 19-15,-20 0 0,20 0 0,0 0 16,-40-19-16,40 39 0,0-20 16,-39-99-1,19 99-15,0 0 0,-20-39 0,40 59 16,-59-40-16,59 20 0,-20 0 0,0 0 15,0-19-15,-39 19 0,59 0 0,-40 0 16,20 20-16,20-20 0,-40 20 0,1-39 16,-1 19-16,-19 20 0,-1-40 15,60 40-15,-40-20 0,-19 20 0,-1-20 16,21-19-16,-21 19 0,20 0 0,-59-20 15,59 20-15,-39 1 0,-20-1 0,39-20 16,-39 20-16,40-19 0,-21 39 0,1-40 16,19 20-16,1 0 0,-40 0 0,59 20 15,20-19-15,-20 19 0,-19-20 0,19 0 16,0 20-16,1-40 0,-1 40 0,-20-20 15,21 20-15,-1-20 0,0 1 0,-39-21 16,39 20-16,1 20 0,-1-20 0,-39 0 16,-21 1-16,41-1 0,-40-20 0,39 20 15,-19-19-15,-1 19 0,21 20 16,-21-20-16,1 0 0,20 20 0,-1 0 0,-19-20 15,19 20-15,1-20 0,-1 0 0,0 20 16,-39 0-16,40-19 0,-21-1 16,21 0-16,-40 20 0,59-20 0,20 20 15,-39 0-15,-1-20 0,-19 0 0,19 1 16,1 19-16,19-20 0,20 20 0,-20 0 0,1 0 15,-21 0-15,20 0 0,1 0 0,-21 0 16,1 0-16,19 0 0,0 0 0,-19 0 16,-1 0-16,40 0 0,-39 0 15,39 0-15,0 0 0,-19 0 0,19 0 16,0 0-16,0 0 0,-20 0 0,40 0 15,-39 0-15,19 0 0,0 0 16,20 0-16,-20 20 16,0-20-16,0 0 15,1 19-15,-1-19 0,20 0 16,-20 20-16,20 0 15,-20-20-15,20 0 0,-20 20 16,0-20-16,20 20 16,-19 0-16,19-20 0,-20 0 15,20 19-15,-20-19 0,0 20 16,0-20-16,0 20 0,20 0 0,-20-20 15,-19 20-15,-1 0 0,20-20 0,-39 20 16,39-1-16,0-19 0,-20 0 0,20 0 16,1 0-16,-1 0 0,0 0 0,0 0 15,-20 0-15,21 20 0,-21 0 16,20-20-16,0 0 0,0 0 0,0 20 15,1-20-15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1.06383" units="1/cm"/>
          <inkml:channelProperty channel="Y" name="resolution" value="32.20126" units="1/cm"/>
          <inkml:channelProperty channel="T" name="resolution" value="1" units="1/dev"/>
        </inkml:channelProperties>
      </inkml:inkSource>
      <inkml:timestamp xml:id="ts0" timeString="2021-03-03T12:54:23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9426 11073 0,'0'0'78,"-20"0"-78,20 0 31,-40 0-31,1 0 32,-41 0-32,41 0 15,-61 19 1,80-19-16,-118 40 31,118-40-31,-20 0 16,40 0-16,-20 20 15,-59 0-15,59-20 16,20 20-1,-40-20 1,20 19 0,-19 21-1,19 0 1,20-40-16,-40 40 31,40-40-15,0 19-1,0 21-15,0-20 0,0 0 16,0 39-1,0-39 17,0 59-32,0-19 31,0-60-31,0 40 31,40 19-31,-20-19 31,39 0-31,-59-21 0,0 1 31,40 80-31,0-100 32,79 59-32,-119-59 31,59 20-31,-39-20 0,-20 0 31,79 59-31,-59-59 0,20 0 31,20 20-31,-21-20 0,-19 0 0,139 0 31,-100 0-31,-39 0 0,20 0 32,158 0-32,-178 0 0,20 0 0,-20 0 31,198 0-31,-198 0 0,0 0 31,99 0-31,-80 0 0,120-20 31,-139 1-31,0 19 0,20 0 31,138-20-31,-138 0 0,-40 20 32,159-40-32,-120 20 0,1 1 0,0 19 31,59-40-31,-60 0 0,1 40 15,-20-20-15,20 0 16,19-19-16,-59 19 0,20 20 31,40-40-31,-41 40 0,-19-20 31,20 1-31,-20 19 0,20 0 0,-20-20 32,20-20-32,0 20 0,-20 0 15,0 0 1,20 1-16,-20 19 0,0-20 15,0-40 1,0 40 0,0-59-16,0 79 15,0-20 1,0-19-16,0 19 31,0 0-31,0 0 16,0 0-1,0 0 1,0 0-16,0 20 15,-20-19 1,20 19-16,-20-20 31,0 0-31,0 0 78,0 20 0,1-20-78,19 20 31,-20 0-15,0-20-16,0 1 16,0 19-1,-19-40 1,-1 40-16,40 0 0,-20 0 15,-79 0-15,79 0 16,-20 0-16,20 0 0,1 0 16,-100 0-1,-60 0 16,139-615-31,20 1230 0,1-615 16,-81 0-16,81 0 0,-1 0 16,-119 0-1,119 0-15,0 0 16,20 0-1,-99 0 1,79 0-16,0 0 16,20 0-1,-40 0-15,40 0 31,-19 0 1,-21 0-32,40 0 0,-20 0 31,0 0-31,0 0 0,1 0 31,19 0-31,-40 0 31,20 0-31,0 0 0,-59 0 31,79 0-31,-20 0 0,20 0 32,-60 0-32,60 0 0,-19 0 0,-1 0 0,0 0 31,-40 0-31,60 0 0,-39 0 31,-1 0-31,20 0 0,0 0 0,20 0 31,-39 0-31,19 0 0,20 0 31,-40 0-31,20 0 32,0 0-1,1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1.06383" units="1/cm"/>
          <inkml:channelProperty channel="Y" name="resolution" value="32.20126" units="1/cm"/>
          <inkml:channelProperty channel="T" name="resolution" value="1" units="1/dev"/>
        </inkml:channelProperties>
      </inkml:inkSource>
      <inkml:timestamp xml:id="ts0" timeString="2021-03-03T13:14:54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10855 5695 0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61F8-25C5-42AE-8D47-88E1C2DD7CE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D5C3-3A75-4992-8E4B-6DDAA6CF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5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dear students. How can you hear me. today's lecture, oh, turned out to be quite voluminous. The lecture is very important, so I will ask you to take your pens and notes to write them down for better memorization. </a:t>
            </a:r>
          </a:p>
          <a:p>
            <a:r>
              <a:rPr lang="en-US" dirty="0"/>
              <a:t>Can you see the slide
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5C3-3A75-4992-8E4B-6DDAA6CF34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2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5C3-3A75-4992-8E4B-6DDAA6CF343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0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I'd like you to write a summary of my lectures live.</a:t>
            </a:r>
            <a:r>
              <a:rPr lang="ru-RU" dirty="0"/>
              <a:t> </a:t>
            </a:r>
            <a:r>
              <a:rPr lang="en-US" dirty="0"/>
              <a:t>This will help you better understand and memorize terminology
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5C3-3A75-4992-8E4B-6DDAA6CF343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2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nauchniestati.ru/blog/kak-napisat-nauchnuyu-statyu/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uchniestati.ru/blog/kak-proverit-nauchnuju-statju-na-plagiat/#TEXTRU_8211" TargetMode="External"/><Relationship Id="rId2" Type="http://schemas.openxmlformats.org/officeDocument/2006/relationships/hyperlink" Target="https://nauchniestati.ru/blog/kak-proverit-nauchnuju-statju-na-plagiat/#Antiplagiat_8211___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uchniestati.ru/blog/kak-proverit-nauchnuju-statju-na-plagiat/#__8211" TargetMode="External"/><Relationship Id="rId5" Type="http://schemas.openxmlformats.org/officeDocument/2006/relationships/hyperlink" Target="https://nauchniestati.ru/blog/kak-proverit-nauchnuju-statju-na-plagiat/#Advego_Antiplagiatus_8211" TargetMode="External"/><Relationship Id="rId4" Type="http://schemas.openxmlformats.org/officeDocument/2006/relationships/hyperlink" Target="https://nauchniestati.ru/blog/kak-proverit-nauchnuju-statju-na-plagiat/#ETXT_8211" TargetMode="Externa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png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site.ru/fulltext/1/001/008/064/946.ht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hinelearning.ru/wiki/index.php?title=%D0%A1%D1%82%D0%B0%D1%82%D0%B8%D1%81%D1%82%D0%B8%D1%87%D0%B5%D1%81%D0%BA%D0%B8%D0%B9_%D1%82%D0%B5%D1%81%D1%82" TargetMode="External"/><Relationship Id="rId2" Type="http://schemas.openxmlformats.org/officeDocument/2006/relationships/hyperlink" Target="http://www.machinelearning.ru/wiki/index.php?title=%D0%94%D0%B8%D1%81%D0%BF%D0%B5%D1%80%D1%81%D0%B8%D1%8F_%D1%81%D0%BB%D1%83%D1%87%D0%B0%D0%B9%D0%BD%D0%BE%D0%B9_%D0%B2%D0%B5%D0%BB%D0%B8%D1%87%D0%B8%D0%BD%D1%8B&amp;action=e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chinelearning.ru/wiki/index.php?title=%D0%92%D1%8B%D0%B1%D0%BE%D1%80%D0%BA%D0%B0" TargetMode="External"/><Relationship Id="rId4" Type="http://schemas.openxmlformats.org/officeDocument/2006/relationships/hyperlink" Target="http://www.machinelearning.ru/wiki/index.php?title=%D0%A0%D0%B0%D1%81%D0%BF%D1%80%D0%B5%D0%B4%D0%B5%D0%BB%D0%B5%D0%BD%D0%B8%D0%B5_%D0%A1%D1%82%D1%8C%D1%8E%D0%B4%D0%B5%D0%BD%D1%82%D0%B0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hy.esprezo.ru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hy.esprezo.ru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ru/files/bins/2195.htm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ru.wikipedia.org/wiki/%D0%93%D0%B8%D0%BF%D0%BE%D1%82%D0%B5%D0%B7%D0%B0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hyperlink" Target="https://ru.wikipedia.org/wiki/%D0%A2%D0%B5%D1%85%D0%BD%D0%B8%D1%87%D0%B5%D1%81%D0%BA%D0%BE%D0%B5_%D0%B7%D0%B0%D0%B4%D0%B0%D0%BD%D0%B8%D0%B5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moluch.ru/archiv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648" y="4240247"/>
            <a:ext cx="8741664" cy="2453161"/>
          </a:xfrm>
        </p:spPr>
        <p:txBody>
          <a:bodyPr>
            <a:norm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The methodological apparatus of research
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29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355E99-5327-40A5-BF99-58D5C52EE12F}" type="slidenum">
              <a:rPr lang="ru-RU" altLang="ru-RU" smtClean="0">
                <a:solidFill>
                  <a:srgbClr val="898989"/>
                </a:solidFill>
              </a:rPr>
              <a:pPr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9875" y="1044000"/>
            <a:ext cx="379095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RESEARCH PROBLEM</a:t>
            </a:r>
            <a:endParaRPr lang="ru-RU" altLang="ru-RU" sz="3200" b="1" dirty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62000" y="1143000"/>
            <a:ext cx="1981200" cy="485775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781800" y="1143000"/>
            <a:ext cx="2011363" cy="485775"/>
          </a:xfrm>
          <a:prstGeom prst="rightArrow">
            <a:avLst>
              <a:gd name="adj1" fmla="val 50000"/>
              <a:gd name="adj2" fmla="val 502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447800" y="3352800"/>
            <a:ext cx="693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/>
              <a:t>«</a:t>
            </a:r>
            <a:r>
              <a:rPr lang="en-US" altLang="ru-RU" b="1" dirty="0"/>
              <a:t>knowledge of ignorance</a:t>
            </a:r>
            <a:r>
              <a:rPr lang="ru-RU" altLang="ru-RU" b="1" dirty="0"/>
              <a:t>» - </a:t>
            </a:r>
            <a:r>
              <a:rPr lang="en-US" altLang="ru-RU" dirty="0"/>
              <a:t>an objectively arising question in the course of the development of cognition, the solution of which is of significant practical or theoretical interest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1396" y="2506663"/>
            <a:ext cx="6593953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this is a category that means something unknown in science, which is to be discovered, proved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5105400"/>
            <a:ext cx="6781800" cy="923330"/>
          </a:xfrm>
          <a:prstGeom prst="rect">
            <a:avLst/>
          </a:prstGeom>
          <a:solidFill>
            <a:srgbClr val="FFE4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the research problem </a:t>
            </a:r>
            <a:r>
              <a:rPr lang="en-US" dirty="0"/>
              <a:t>is a perceived contradiction between the available and required level of knowledge about a particular aspect of the studied reality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649B1-338B-4101-BD0A-B8C35FB8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160748"/>
            <a:ext cx="8154906" cy="594066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8A4CC-1815-4EF5-8941-0FD80D24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3" y="2348880"/>
            <a:ext cx="4104455" cy="243027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статья рассматривает одну или несколько взаимосвязанных проблем той или иной тематики — это полноценное мини-исследование по определенной узкой теме.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9D49DE-3550-45C2-9545-82AFF3AC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100</a:t>
            </a:fld>
            <a:endParaRPr lang="ru-RU" altLang="ru-RU"/>
          </a:p>
        </p:txBody>
      </p:sp>
      <p:pic>
        <p:nvPicPr>
          <p:cNvPr id="3074" name="Picture 2" descr="Похожее изображение">
            <a:extLst>
              <a:ext uri="{FF2B5EF4-FFF2-40B4-BE49-F238E27FC236}">
                <a16:creationId xmlns:a16="http://schemas.microsoft.com/office/drawing/2014/main" id="{5E9B082F-EC14-497A-A7EC-2B512B4B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2531216"/>
            <a:ext cx="2126790" cy="17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551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75AAF-6894-4CC6-8B79-5DF30C61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052736"/>
            <a:ext cx="8208912" cy="756084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A2ACA-A836-4875-9076-ECC64D7D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7" y="2240868"/>
            <a:ext cx="4806534" cy="29597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следующие виды научных статей: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Научно-теоретические — описывающие результаты исследований, выполненных на основе теоретического поиска и объяснения явлений и их закономерностей.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(эмпирические) — построенные на основе экспериментов и реального опыта.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Обзорные — посвященные анализу научных достижений в определенной области за последние несколько лет.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0E1D4C-F472-46F0-AB6C-CBC1FCF4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101</a:t>
            </a:fld>
            <a:endParaRPr lang="ru-RU" altLang="ru-RU"/>
          </a:p>
        </p:txBody>
      </p:sp>
      <p:pic>
        <p:nvPicPr>
          <p:cNvPr id="4098" name="Picture 2" descr="Похожее изображение">
            <a:extLst>
              <a:ext uri="{FF2B5EF4-FFF2-40B4-BE49-F238E27FC236}">
                <a16:creationId xmlns:a16="http://schemas.microsoft.com/office/drawing/2014/main" id="{B2FB789D-00CE-43C4-9F75-F53DAE03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14" y="2475310"/>
            <a:ext cx="2857500" cy="1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11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F5452-B9CE-469C-84BC-5E00B8E0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106742"/>
            <a:ext cx="7874402" cy="550608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BBEF8-41AA-4B79-87D5-B8D28DBF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4" y="2078850"/>
            <a:ext cx="5292589" cy="3121800"/>
          </a:xfrm>
        </p:spPr>
        <p:txBody>
          <a:bodyPr>
            <a:normAutofit/>
          </a:bodyPr>
          <a:lstStyle/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Изложение собственных выводов и промежуточных или окончательных результатов своего научного исследования, экспериментальной или аналитической деятельности.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содержать авторские разработки, выводы, рекомендации.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обладать эффектом новизны: изложенные в ней результаты не должны быть ранее опубликованы.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Автор закрепляет за собой приоритет в выбранной области исследования.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5ED5AC-5FBC-4EEC-A695-E7FCE78E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102</a:t>
            </a:fld>
            <a:endParaRPr lang="ru-RU" altLang="ru-RU"/>
          </a:p>
        </p:txBody>
      </p:sp>
      <p:pic>
        <p:nvPicPr>
          <p:cNvPr id="5122" name="Picture 2" descr="Похожее изображение">
            <a:extLst>
              <a:ext uri="{FF2B5EF4-FFF2-40B4-BE49-F238E27FC236}">
                <a16:creationId xmlns:a16="http://schemas.microsoft.com/office/drawing/2014/main" id="{A32F93D5-02BB-4938-870F-F181AD04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74" y="2596763"/>
            <a:ext cx="2578894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042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55605-74E2-4C81-B8BB-E7829F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8" y="1106742"/>
            <a:ext cx="8316924" cy="648072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8FB72-0092-42B4-A9A1-04803D7FC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2132856"/>
            <a:ext cx="5292589" cy="3067794"/>
          </a:xfrm>
        </p:spPr>
        <p:txBody>
          <a:bodyPr>
            <a:normAutofit/>
          </a:bodyPr>
          <a:lstStyle/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требования к принимаемым в журнал статьям: объем, оформление, круг тем. 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определив тему, написать план статьи ( как и в какой последовательности изложить материал). 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определиться, каких материалов не хватает для полноценных и аргументированных выводов.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недостающие сведения, провести дополнительные эксперименты.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 внимание на новые публикации по вашей теме, появившиеся за последние год-два.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6A5C10-6E37-45F4-869D-57B10862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103</a:t>
            </a:fld>
            <a:endParaRPr lang="ru-RU" altLang="ru-RU"/>
          </a:p>
        </p:txBody>
      </p:sp>
      <p:pic>
        <p:nvPicPr>
          <p:cNvPr id="6146" name="Picture 2" descr="Похожее изображение">
            <a:extLst>
              <a:ext uri="{FF2B5EF4-FFF2-40B4-BE49-F238E27FC236}">
                <a16:creationId xmlns:a16="http://schemas.microsoft.com/office/drawing/2014/main" id="{32E90110-4B41-4FE9-9509-952F83E0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691920"/>
            <a:ext cx="2924501" cy="19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150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36FC0-44B7-49BE-A1FE-BE900474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106742"/>
            <a:ext cx="8262918" cy="702078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3BC4A-8EC1-4591-836B-D72D1F00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186862"/>
            <a:ext cx="5130570" cy="3013788"/>
          </a:xfrm>
        </p:spPr>
        <p:txBody>
          <a:bodyPr>
            <a:normAutofit/>
          </a:bodyPr>
          <a:lstStyle/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Собрав необходимый материал, сгруппируйте его, проанализируйте и обобщите. 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Для лучшего восприятия объема проведенной работы и результатов вашей деятельности представьте материал в наглядной форме: составьте схемы, диаграммы, графики, таблицы. 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не только вам самим систематизировать полученную информацию, но и вашим читателям лучше понять вас и использовать ваш материал в своей деятельности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E97242-56F3-428B-AF07-034339C0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104</a:t>
            </a:fld>
            <a:endParaRPr lang="ru-RU" altLang="ru-RU"/>
          </a:p>
        </p:txBody>
      </p:sp>
      <p:pic>
        <p:nvPicPr>
          <p:cNvPr id="7170" name="Picture 2" descr="Похожее изображение">
            <a:extLst>
              <a:ext uri="{FF2B5EF4-FFF2-40B4-BE49-F238E27FC236}">
                <a16:creationId xmlns:a16="http://schemas.microsoft.com/office/drawing/2014/main" id="{76279A00-3168-4137-AD14-49BCFE33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1393"/>
            <a:ext cx="2602823" cy="17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676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A2C6D-EEE5-4023-81D7-CCA34C5C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8316924" cy="604614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F5537-5EBE-404E-9626-444EC324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2186862"/>
            <a:ext cx="5130571" cy="3013788"/>
          </a:xfrm>
        </p:spPr>
        <p:txBody>
          <a:bodyPr>
            <a:normAutofit lnSpcReduction="10000"/>
          </a:bodyPr>
          <a:lstStyle/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писать сам текст лучше  с середины. 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просто запишите все, что пришло вам в голову. Не старайтесь сразу подобрать нужные слова и правильные фразы, главное — сформировать скелет будущей статьи. 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отложите написанный текст на несколько дней. Все это время ваш мозг будет продолжать трудиться, и когда вы снова откроете файл со своими записями, работа пойдет гораздо быстрее. 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напишите основную часть статьи, затем выводы и введение, а после этого приступайте к заголовку, аннотации и ключевым словам.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572E16-B7DE-4DE9-B267-27916185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105</a:t>
            </a:fld>
            <a:endParaRPr lang="ru-RU" altLang="ru-RU"/>
          </a:p>
        </p:txBody>
      </p:sp>
      <p:pic>
        <p:nvPicPr>
          <p:cNvPr id="8194" name="Picture 2" descr="Похожее изображение">
            <a:extLst>
              <a:ext uri="{FF2B5EF4-FFF2-40B4-BE49-F238E27FC236}">
                <a16:creationId xmlns:a16="http://schemas.microsoft.com/office/drawing/2014/main" id="{B1DCE88C-8136-47D8-A24D-D528B15D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80" y="2693628"/>
            <a:ext cx="2808312" cy="14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470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FDF11-E737-4FB3-B471-2C94A683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8" y="1106742"/>
            <a:ext cx="8316924" cy="594066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2494C-F75C-4247-8E9A-7407E450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2186862"/>
            <a:ext cx="4266475" cy="3013788"/>
          </a:xfrm>
        </p:spPr>
        <p:txBody>
          <a:bodyPr>
            <a:normAutofit fontScale="92500" lnSpcReduction="20000"/>
          </a:bodyPr>
          <a:lstStyle/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статья состоит из следующих основных частей: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статьи (заголовок),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аннотация,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слова,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введение,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часть,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(выводы, анализ, обобщение, критика),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9609F2-21F9-42F4-8A59-C58369B5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106</a:t>
            </a:fld>
            <a:endParaRPr lang="ru-RU" altLang="ru-RU"/>
          </a:p>
        </p:txBody>
      </p:sp>
      <p:pic>
        <p:nvPicPr>
          <p:cNvPr id="9218" name="Picture 2" descr="Похожее изображение">
            <a:extLst>
              <a:ext uri="{FF2B5EF4-FFF2-40B4-BE49-F238E27FC236}">
                <a16:creationId xmlns:a16="http://schemas.microsoft.com/office/drawing/2014/main" id="{E00F233A-653A-4DB0-8C82-18633AEA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625531"/>
            <a:ext cx="3212957" cy="21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278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17F4D-79C2-44F8-9C14-09766F0F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7" y="1106742"/>
            <a:ext cx="820891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b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E6C80-62C0-4726-8F62-D94C0F44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7" y="2240868"/>
            <a:ext cx="5184576" cy="29597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статьи должен выполнять две задачи: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отражать содержание статьи и привлекать интерес читателей, пишется в научном стиле и максимально корректно отражает ее содержание.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включить в заголовок несколько ключевых слов, относящихся к сути вопроса.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публикации такой статьи в Интернете или в электронном каталоге библиотеки заголовок с использованием ключевых слов повышает шансы, что ваши статьи будут найдены интересующимися данной проблемой. </a:t>
            </a: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Длина заголовка статьи не должна превышать 10–12 слов.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9A845-EEDA-4BF7-8E84-273874ED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107</a:t>
            </a:fld>
            <a:endParaRPr lang="ru-RU" altLang="ru-RU"/>
          </a:p>
        </p:txBody>
      </p:sp>
      <p:pic>
        <p:nvPicPr>
          <p:cNvPr id="10242" name="Picture 2" descr="Похожее изображение">
            <a:extLst>
              <a:ext uri="{FF2B5EF4-FFF2-40B4-BE49-F238E27FC236}">
                <a16:creationId xmlns:a16="http://schemas.microsoft.com/office/drawing/2014/main" id="{5D0CBCF7-AB21-4011-B186-977367E3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37" y="2548677"/>
            <a:ext cx="2751010" cy="17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247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449B5-7133-4EAF-94A2-D7458D27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06742"/>
            <a:ext cx="8262918" cy="648072"/>
          </a:xfrm>
        </p:spPr>
        <p:txBody>
          <a:bodyPr/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BF8E1-A2E4-426B-AB5E-9DBCC564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5" y="2132856"/>
            <a:ext cx="5076564" cy="3067794"/>
          </a:xfrm>
        </p:spPr>
        <p:txBody>
          <a:bodyPr/>
          <a:lstStyle/>
          <a:p>
            <a:r>
              <a:rPr lang="ru-RU" sz="1425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сжатая характеристика статьи. </a:t>
            </a:r>
          </a:p>
          <a:p>
            <a:r>
              <a:rPr lang="ru-RU" sz="1425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аннотации не обязательно, но желательно. Аннотация должна быть краткой, но при этом содержательной. </a:t>
            </a:r>
          </a:p>
          <a:p>
            <a:r>
              <a:rPr lang="ru-RU" sz="1425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размер аннотации — не более 500 символов, т.е. 4-5 предложений. </a:t>
            </a:r>
          </a:p>
          <a:p>
            <a:r>
              <a:rPr lang="ru-RU" sz="1425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аннотации дается информация об авторе/авторах статьи, кратко освещается научная проблема, цели и основные авторские выводы в сокращенной форме. </a:t>
            </a:r>
          </a:p>
          <a:p>
            <a:r>
              <a:rPr lang="ru-RU" sz="1425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аннотации отражается научная новизна статьи.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CD9CDB-2EBB-49E2-85A2-2E12BD6B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108</a:t>
            </a:fld>
            <a:endParaRPr lang="ru-RU" altLang="ru-RU"/>
          </a:p>
        </p:txBody>
      </p:sp>
      <p:pic>
        <p:nvPicPr>
          <p:cNvPr id="11266" name="Picture 2" descr="Похожее изображение">
            <a:extLst>
              <a:ext uri="{FF2B5EF4-FFF2-40B4-BE49-F238E27FC236}">
                <a16:creationId xmlns:a16="http://schemas.microsoft.com/office/drawing/2014/main" id="{2E65A7F1-854C-4FA7-B9E2-FF48DE11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0" y="2834935"/>
            <a:ext cx="3289815" cy="16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582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20FB8-567F-4D54-BE6A-52B305A6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494370"/>
          </a:xfrm>
        </p:spPr>
        <p:txBody>
          <a:bodyPr/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1C0B5-A637-4ABF-A637-CF07A569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2078850"/>
            <a:ext cx="5292589" cy="3121800"/>
          </a:xfrm>
        </p:spPr>
        <p:txBody>
          <a:bodyPr>
            <a:noAutofit/>
          </a:bodyPr>
          <a:lstStyle/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— своего рода поисковый ключ к статье. 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Библиографические базы данных обеспечивают поиск по ключевым словам. Ключевые слова могут отражать основные положения, результаты, термины. 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ключевых слов могут выступать как отдельные слова, так и словосочетания. Обычно достаточно подобрать 5–10 ключевых слов.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0E59E-181A-4A4F-95B1-454B67B9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109</a:t>
            </a:fld>
            <a:endParaRPr lang="ru-RU" altLang="ru-RU"/>
          </a:p>
        </p:txBody>
      </p:sp>
      <p:pic>
        <p:nvPicPr>
          <p:cNvPr id="12290" name="Picture 2" descr="Похожее изображение">
            <a:extLst>
              <a:ext uri="{FF2B5EF4-FFF2-40B4-BE49-F238E27FC236}">
                <a16:creationId xmlns:a16="http://schemas.microsoft.com/office/drawing/2014/main" id="{13152B75-058D-4928-B6AB-E7DAE68A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16" y="2780646"/>
            <a:ext cx="2577313" cy="17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333651-9CC4-450D-81DC-998C29936A4D}" type="slidenum">
              <a:rPr lang="ru-RU" altLang="ru-RU" smtClean="0">
                <a:solidFill>
                  <a:srgbClr val="898989"/>
                </a:solidFill>
              </a:rPr>
              <a:pPr/>
              <a:t>11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2755" y="526762"/>
            <a:ext cx="4040389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Object Research</a:t>
            </a:r>
            <a:endParaRPr lang="ru-RU" alt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8725" y="3423950"/>
            <a:ext cx="414655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Subject Research</a:t>
            </a:r>
            <a:endParaRPr lang="ru-RU" altLang="ru-RU" sz="3200" b="1" dirty="0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1219200" y="5762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4238625" y="2481263"/>
            <a:ext cx="485775" cy="871537"/>
          </a:xfrm>
          <a:prstGeom prst="downArrow">
            <a:avLst>
              <a:gd name="adj1" fmla="val 50000"/>
              <a:gd name="adj2" fmla="val 274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6797233" y="3492499"/>
            <a:ext cx="1600200" cy="485775"/>
          </a:xfrm>
          <a:prstGeom prst="rightArrow">
            <a:avLst>
              <a:gd name="adj1" fmla="val 50000"/>
              <a:gd name="adj2" fmla="val 502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250" y="1595438"/>
            <a:ext cx="5867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it is a process or phenomenon that creates a problem situation and is chosen to study 
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563" y="4705350"/>
            <a:ext cx="6096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this is the aspect of the problem, exploring which, we know a holistic object, highlighting its main, most significant features, the property of the OBJECT
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C892E-8B09-4146-925F-5C9EDDDD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052736"/>
            <a:ext cx="8262918" cy="702078"/>
          </a:xfrm>
        </p:spPr>
        <p:txBody>
          <a:bodyPr/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0A8D2-F9E7-4C89-A5BF-80600C5ED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1970838"/>
            <a:ext cx="5400601" cy="3229812"/>
          </a:xfrm>
        </p:spPr>
        <p:txBody>
          <a:bodyPr/>
          <a:lstStyle/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 введении следует познакомить с объектом и предметом исследования, изложить используемые методы исследования (оборудование, параметры измерений и т. д.), сформулировать гипотезу. 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результаты работы предшественников, что выяснено, что требует выяснения. 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Дать ссылки на предыдущие исследования для погружения в тему.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5C0379-9D96-4BA2-96D6-1414603C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110</a:t>
            </a:fld>
            <a:endParaRPr lang="ru-RU" altLang="ru-RU"/>
          </a:p>
        </p:txBody>
      </p:sp>
      <p:pic>
        <p:nvPicPr>
          <p:cNvPr id="13314" name="Picture 2" descr="Картинки по запросу написание научной статьи фото">
            <a:extLst>
              <a:ext uri="{FF2B5EF4-FFF2-40B4-BE49-F238E27FC236}">
                <a16:creationId xmlns:a16="http://schemas.microsoft.com/office/drawing/2014/main" id="{6F4C85E0-039E-4620-9D8D-3277FA60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63" y="2620367"/>
            <a:ext cx="2425900" cy="16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703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F83C-4A85-413D-B034-2F6B5A54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2" y="1106742"/>
            <a:ext cx="8208912" cy="702078"/>
          </a:xfrm>
        </p:spPr>
        <p:txBody>
          <a:bodyPr/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7D617-4C75-40DB-A6A5-4AEAE4C0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5" y="1970838"/>
            <a:ext cx="5184575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поэтапно раскрывается процесс исследования, излагаются рассуждения, которые позволили сделать выводы. </a:t>
            </a:r>
          </a:p>
          <a:p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статья написана по результатам экспериментов, опытов, необходимо эти эксперименты детально описать, отразить стадии и промежуточные результаты. </a:t>
            </a:r>
          </a:p>
          <a:p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Все исследования представляются по возможности в наглядной форме ( схемы, таблицы, графики, диаграммы, графические модели, формулы, фотографии. </a:t>
            </a:r>
          </a:p>
          <a:p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должны быть снабжены заголовками, а графический материал — подрисуночными подписями. </a:t>
            </a:r>
          </a:p>
          <a:p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такой элемент должен быть непосредственно связан с текстом статьи, в тексте статьи должна содержаться ссылка на него.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29EE0-F1F5-42F0-A9F0-072374B7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111</a:t>
            </a:fld>
            <a:endParaRPr lang="ru-RU" altLang="ru-RU"/>
          </a:p>
        </p:txBody>
      </p:sp>
      <p:pic>
        <p:nvPicPr>
          <p:cNvPr id="14338" name="Picture 2" descr="Похожее изображение">
            <a:extLst>
              <a:ext uri="{FF2B5EF4-FFF2-40B4-BE49-F238E27FC236}">
                <a16:creationId xmlns:a16="http://schemas.microsoft.com/office/drawing/2014/main" id="{22E22F7B-3D18-405E-AD57-1FD71509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23" y="2672916"/>
            <a:ext cx="2724191" cy="20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375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4669F-9CB7-4D1E-9691-DF1185C0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44724"/>
            <a:ext cx="7604372" cy="864096"/>
          </a:xfrm>
        </p:spPr>
        <p:txBody>
          <a:bodyPr/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C1D11-0AC2-45BB-B814-95B3BA6F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5" y="1970838"/>
            <a:ext cx="4644515" cy="32988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разделе в тезисной форме публикуются основные достижения автора. </a:t>
            </a:r>
          </a:p>
          <a:p>
            <a:pPr>
              <a:lnSpc>
                <a:spcPct val="80000"/>
              </a:lnSpc>
            </a:pP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выводы должны быть объективны, публиковаться как есть, без авторской интерпретации. </a:t>
            </a:r>
          </a:p>
          <a:p>
            <a:pPr>
              <a:lnSpc>
                <a:spcPct val="80000"/>
              </a:lnSpc>
            </a:pP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читателям оценить качество полученных данных и делать на их основе собственные выводы.</a:t>
            </a:r>
          </a:p>
          <a:p>
            <a:pPr>
              <a:lnSpc>
                <a:spcPct val="80000"/>
              </a:lnSpc>
            </a:pP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 можете предложить свой анализ полученных результатов, а также изложить субъективный взгляд на значение проведенной работы.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B275-3267-4266-A3DD-8279FA27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112</a:t>
            </a:fld>
            <a:endParaRPr lang="ru-RU" altLang="ru-RU"/>
          </a:p>
        </p:txBody>
      </p:sp>
      <p:pic>
        <p:nvPicPr>
          <p:cNvPr id="15362" name="Picture 2" descr="Картинки по запросу написание научной статьи фото">
            <a:extLst>
              <a:ext uri="{FF2B5EF4-FFF2-40B4-BE49-F238E27FC236}">
                <a16:creationId xmlns:a16="http://schemas.microsoft.com/office/drawing/2014/main" id="{A2856281-FEC4-4648-905B-419DEA6A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6" y="2475310"/>
            <a:ext cx="2857500" cy="1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905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DD0BE-C5C1-4744-86A0-49BBC541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1106742"/>
            <a:ext cx="8154905" cy="702078"/>
          </a:xfrm>
        </p:spPr>
        <p:txBody>
          <a:bodyPr/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49471-D8CA-4A4A-9D30-1260D85A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1" y="2348880"/>
            <a:ext cx="3996444" cy="28517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разделе приведены ссылки на цитируемые или упоминаемые в тексте статьи работы.</a:t>
            </a:r>
          </a:p>
          <a:p>
            <a:pPr>
              <a:lnSpc>
                <a:spcPct val="80000"/>
              </a:lnSpc>
            </a:pP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согласно ГОСТу.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8BF9A9-C107-49F9-A01E-3F2A4DB6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113</a:t>
            </a:fld>
            <a:endParaRPr lang="ru-RU" altLang="ru-RU"/>
          </a:p>
        </p:txBody>
      </p:sp>
      <p:pic>
        <p:nvPicPr>
          <p:cNvPr id="16386" name="Picture 2" descr="Картинки по запросу написание научной статьи фото">
            <a:extLst>
              <a:ext uri="{FF2B5EF4-FFF2-40B4-BE49-F238E27FC236}">
                <a16:creationId xmlns:a16="http://schemas.microsoft.com/office/drawing/2014/main" id="{535FA85A-C5E0-4030-AFED-768FA67D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6" y="270320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899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1E2C-A2C1-431A-B84B-E3E28C3F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106742"/>
            <a:ext cx="8208912" cy="810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стиль изложения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F1698-518B-4F17-982D-8DE9F0EF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5" y="2024844"/>
            <a:ext cx="4968552" cy="3186354"/>
          </a:xfrm>
        </p:spPr>
        <p:txBody>
          <a:bodyPr>
            <a:normAutofit/>
          </a:bodyPr>
          <a:lstStyle/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Для научного стиля изложения характерны целостность, связность, смысловая законченность. Логическим переходам  способствуют такие слова, как «с другой стороны», «таким образом», «на самом деле», «конечно», «действительно».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Для научной статьи характерно наличие большого количества фактов и доказательств и отсутствие неясностей и разночтений. 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92C7FF-E89F-4029-A6CE-ED1B4C38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114</a:t>
            </a:fld>
            <a:endParaRPr lang="ru-RU" altLang="ru-RU"/>
          </a:p>
        </p:txBody>
      </p:sp>
      <p:pic>
        <p:nvPicPr>
          <p:cNvPr id="19458" name="Picture 2" descr="Похожее изображение">
            <a:extLst>
              <a:ext uri="{FF2B5EF4-FFF2-40B4-BE49-F238E27FC236}">
                <a16:creationId xmlns:a16="http://schemas.microsoft.com/office/drawing/2014/main" id="{98FD9B3B-3A22-444D-8263-A3D813DE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2328295"/>
            <a:ext cx="2201410" cy="22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815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8DCC0-9A11-4808-8FE8-8017E57F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8" y="1052736"/>
            <a:ext cx="8478942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стиль изложения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1D8F2-18A8-4A4D-B8BD-A5B170744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7" y="2024844"/>
            <a:ext cx="5292588" cy="3186354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научном языке используется книжная, нейтральная лексика, а также специальная терминология. 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излагайте в строгой последовательности, каждый вывод подкрепляйте доказательствами и аргументируйте научными положениями.</a:t>
            </a:r>
          </a:p>
          <a:p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необоснованных заимствований, а те, которые требуются вам для подкрепления своих мыслей, оформляйте в виде цитат со ссылками на первоисточник. Не забывайте делить текст на абзацы.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889E25-00D4-491A-94BE-39966224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115</a:t>
            </a:fld>
            <a:endParaRPr lang="ru-RU" altLang="ru-RU"/>
          </a:p>
        </p:txBody>
      </p:sp>
      <p:pic>
        <p:nvPicPr>
          <p:cNvPr id="18434" name="Picture 2" descr="Картинки по запросу написание научной статьи фото">
            <a:extLst>
              <a:ext uri="{FF2B5EF4-FFF2-40B4-BE49-F238E27FC236}">
                <a16:creationId xmlns:a16="http://schemas.microsoft.com/office/drawing/2014/main" id="{AF818655-225B-4FBE-9836-BCB7A07E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1" y="2475822"/>
            <a:ext cx="2866286" cy="19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727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8DF65-9E3D-466B-9F7A-DCD1CDF0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106742"/>
            <a:ext cx="8370930" cy="648072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 плагиат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4FDD8-96BD-47A9-AB9F-EA412607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2294874"/>
            <a:ext cx="4698523" cy="3078342"/>
          </a:xfrm>
        </p:spPr>
        <p:txBody>
          <a:bodyPr>
            <a:normAutofit fontScale="92500" lnSpcReduction="10000"/>
          </a:bodyPr>
          <a:lstStyle/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научной статьи должно быть уникально на 80-100%, чтобы получить допуск к публикации в научном журнале. 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Плагиат – это заимствование или копирование чужого текста при </a:t>
            </a: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написании научной статьи</a:t>
            </a: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Допустимый уровень плагиата – до 20%. Стоит учесть, что отведенные 20% допустимы только при цитировании изречений других авторов.</a:t>
            </a:r>
          </a:p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плагиата текста научной статьи используются специальные программы и сервисы антиплагиата.</a:t>
            </a:r>
          </a:p>
          <a:p>
            <a:r>
              <a:rPr lang="ru-RU" sz="165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Антиплагиаты</a:t>
            </a: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 бывают 2-х видов: онлайн (не требующие установки) и </a:t>
            </a:r>
            <a:r>
              <a:rPr lang="ru-RU" sz="165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декстоп</a:t>
            </a: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– устанавливаются на компьютер как обычная программа.</a:t>
            </a:r>
          </a:p>
          <a:p>
            <a:endParaRPr lang="ru-RU" sz="1650" dirty="0">
              <a:ln w="3175" cmpd="sng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347981-7002-43B9-875D-CD92DB54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116</a:t>
            </a:fld>
            <a:endParaRPr lang="ru-RU" altLang="ru-RU"/>
          </a:p>
        </p:txBody>
      </p:sp>
      <p:pic>
        <p:nvPicPr>
          <p:cNvPr id="5" name="Picture 2" descr="Картинки по запросу написание научной статьи фото">
            <a:extLst>
              <a:ext uri="{FF2B5EF4-FFF2-40B4-BE49-F238E27FC236}">
                <a16:creationId xmlns:a16="http://schemas.microsoft.com/office/drawing/2014/main" id="{F6F7E90E-5539-4787-83DB-3156AF43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91461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114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F4BAE-7365-4ED6-98A0-0F297ED3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818406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07411-BE06-4EBF-A986-E12DCAD3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ffectLst/>
                <a:hlinkClick r:id="rId2"/>
              </a:rPr>
              <a:t>Antiplagiat</a:t>
            </a:r>
            <a:r>
              <a:rPr lang="ru-RU" dirty="0">
                <a:effectLst/>
                <a:hlinkClick r:id="rId2"/>
              </a:rPr>
              <a:t> – программа для проверки плагиата научной статьи №1</a:t>
            </a:r>
            <a:endParaRPr lang="ru-RU" dirty="0">
              <a:effectLst/>
            </a:endParaRPr>
          </a:p>
          <a:p>
            <a:r>
              <a:rPr lang="ru-RU" dirty="0">
                <a:effectLst/>
                <a:hlinkClick r:id="rId3"/>
              </a:rPr>
              <a:t>2 TEXT.RU – новый, современный онлайн сервис по проверке плагиата</a:t>
            </a:r>
            <a:endParaRPr lang="ru-RU" dirty="0">
              <a:effectLst/>
            </a:endParaRPr>
          </a:p>
          <a:p>
            <a:r>
              <a:rPr lang="ru-RU" u="sng" dirty="0">
                <a:effectLst/>
                <a:hlinkClick r:id="rId4"/>
              </a:rPr>
              <a:t>3 ETXT – удобная программа по проверке уникальности научных статей</a:t>
            </a:r>
            <a:endParaRPr lang="ru-RU" dirty="0">
              <a:effectLst/>
            </a:endParaRPr>
          </a:p>
          <a:p>
            <a:r>
              <a:rPr lang="ru-RU" dirty="0">
                <a:effectLst/>
                <a:hlinkClick r:id="rId5"/>
              </a:rPr>
              <a:t>4 </a:t>
            </a:r>
            <a:r>
              <a:rPr lang="ru-RU" dirty="0" err="1">
                <a:effectLst/>
                <a:hlinkClick r:id="rId5"/>
              </a:rPr>
              <a:t>Advego</a:t>
            </a:r>
            <a:r>
              <a:rPr lang="ru-RU" dirty="0">
                <a:effectLst/>
                <a:hlinkClick r:id="rId5"/>
              </a:rPr>
              <a:t> </a:t>
            </a:r>
            <a:r>
              <a:rPr lang="ru-RU" dirty="0" err="1">
                <a:effectLst/>
                <a:hlinkClick r:id="rId5"/>
              </a:rPr>
              <a:t>Antiplagiatus</a:t>
            </a:r>
            <a:r>
              <a:rPr lang="ru-RU" dirty="0">
                <a:effectLst/>
                <a:hlinkClick r:id="rId5"/>
              </a:rPr>
              <a:t> – еще одна программа проверки плагиата научных статей</a:t>
            </a:r>
            <a:endParaRPr lang="ru-RU" dirty="0">
              <a:effectLst/>
            </a:endParaRPr>
          </a:p>
          <a:p>
            <a:r>
              <a:rPr lang="ru-RU" dirty="0">
                <a:effectLst/>
                <a:hlinkClick r:id="rId6"/>
              </a:rPr>
              <a:t>5 Проверка плагиата научной статьи – проверили по факту!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CF65C9-0D69-4E40-9A25-26BFFCDA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6738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DF8B57-6318-429F-95A8-D9D7B7DBF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40868"/>
            <a:ext cx="8100900" cy="1188132"/>
          </a:xfrm>
        </p:spPr>
        <p:txBody>
          <a:bodyPr/>
          <a:lstStyle/>
          <a:p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Рябчук В.В. – СЗИУ РАНХ и ГС:  Публикаций – 71; Цитировани1 – 392; </a:t>
            </a:r>
            <a:r>
              <a:rPr lang="ru-RU" sz="165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Хирш</a:t>
            </a: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– 9.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9A4086-C28B-4C32-AF56-51B7CB1F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118</a:t>
            </a:fld>
            <a:endParaRPr lang="ru-RU" altLang="ru-RU"/>
          </a:p>
        </p:txBody>
      </p:sp>
      <p:sp>
        <p:nvSpPr>
          <p:cNvPr id="22" name="AutoShape 29">
            <a:extLst>
              <a:ext uri="{FF2B5EF4-FFF2-40B4-BE49-F238E27FC236}">
                <a16:creationId xmlns:a16="http://schemas.microsoft.com/office/drawing/2014/main" id="{C0ED6959-AEFE-40DC-BA61-4D2E6258897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98847" y="1100965"/>
            <a:ext cx="8539627" cy="7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электронная библиотека </a:t>
            </a:r>
            <a:r>
              <a:rPr lang="en-US" sz="2175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Elibrary</a:t>
            </a:r>
            <a:r>
              <a:rPr lang="en-US" sz="2175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ru</a:t>
            </a:r>
            <a:endParaRPr lang="ru-RU" sz="2175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3BA79A-89A0-40EE-823A-81DEB6A6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0E0B3A9-6532-453A-B346-7C9DB2FD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DefaultOcx">
            <a:extLst>
              <a:ext uri="{FF2B5EF4-FFF2-40B4-BE49-F238E27FC236}">
                <a16:creationId xmlns:a16="http://schemas.microsoft.com/office/drawing/2014/main" id="{B6A278F6-112D-4B35-AEAB-87973B83C4C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Select1">
            <a:extLst>
              <a:ext uri="{FF2B5EF4-FFF2-40B4-BE49-F238E27FC236}">
                <a16:creationId xmlns:a16="http://schemas.microsoft.com/office/drawing/2014/main" id="{CDC7A515-76D0-4065-AB7B-A5C1F7D5DFB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1">
            <a:extLst>
              <a:ext uri="{FF2B5EF4-FFF2-40B4-BE49-F238E27FC236}">
                <a16:creationId xmlns:a16="http://schemas.microsoft.com/office/drawing/2014/main" id="{17AD941A-D73F-4F90-9F84-C97CABEB4F8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B624CE5-7542-4023-9756-5A44E23A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F2B7904-4214-48F9-A462-4658F5FC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HTMLSelect2">
            <a:extLst>
              <a:ext uri="{FF2B5EF4-FFF2-40B4-BE49-F238E27FC236}">
                <a16:creationId xmlns:a16="http://schemas.microsoft.com/office/drawing/2014/main" id="{A6236AE1-15B3-4627-A05F-E3ECE92DFF6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Select3">
            <a:extLst>
              <a:ext uri="{FF2B5EF4-FFF2-40B4-BE49-F238E27FC236}">
                <a16:creationId xmlns:a16="http://schemas.microsoft.com/office/drawing/2014/main" id="{6929AA1C-043C-40E4-A22A-0C0F0977B8C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0C82A72F-6D67-4B11-B98B-E498B589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HTMLCheckbox1">
            <a:extLst>
              <a:ext uri="{FF2B5EF4-FFF2-40B4-BE49-F238E27FC236}">
                <a16:creationId xmlns:a16="http://schemas.microsoft.com/office/drawing/2014/main" id="{31CD784A-0C8A-40F6-A15E-20A318F3D99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597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TextArea1">
            <a:extLst>
              <a:ext uri="{FF2B5EF4-FFF2-40B4-BE49-F238E27FC236}">
                <a16:creationId xmlns:a16="http://schemas.microsoft.com/office/drawing/2014/main" id="{619708EE-EB21-4365-93EC-7EBDD89F331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950244" cy="48458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84591CA-BD99-46DE-9D5B-68961591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HTMLCheckbox2">
            <a:extLst>
              <a:ext uri="{FF2B5EF4-FFF2-40B4-BE49-F238E27FC236}">
                <a16:creationId xmlns:a16="http://schemas.microsoft.com/office/drawing/2014/main" id="{976FD2E3-CBFA-4079-B3B0-D3AEB4CE10C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597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019166E-221C-4B73-A6E1-BA218314C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HTMLSelect4">
            <a:extLst>
              <a:ext uri="{FF2B5EF4-FFF2-40B4-BE49-F238E27FC236}">
                <a16:creationId xmlns:a16="http://schemas.microsoft.com/office/drawing/2014/main" id="{95360BEF-8054-428D-B67A-64DDCBF6CDD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Select5">
            <a:extLst>
              <a:ext uri="{FF2B5EF4-FFF2-40B4-BE49-F238E27FC236}">
                <a16:creationId xmlns:a16="http://schemas.microsoft.com/office/drawing/2014/main" id="{EF8A1A11-B701-428E-AA44-FD68FD53615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Checkbox3">
            <a:extLst>
              <a:ext uri="{FF2B5EF4-FFF2-40B4-BE49-F238E27FC236}">
                <a16:creationId xmlns:a16="http://schemas.microsoft.com/office/drawing/2014/main" id="{61E15AFD-A1EC-49DD-BD6F-D657E11B34B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597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2E957A2-7B29-4668-9AE7-CA013383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HTMLSelect6">
            <a:extLst>
              <a:ext uri="{FF2B5EF4-FFF2-40B4-BE49-F238E27FC236}">
                <a16:creationId xmlns:a16="http://schemas.microsoft.com/office/drawing/2014/main" id="{106AC6AF-F32D-4D1E-891F-F3A3F68F33B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HTMLSelect7">
            <a:extLst>
              <a:ext uri="{FF2B5EF4-FFF2-40B4-BE49-F238E27FC236}">
                <a16:creationId xmlns:a16="http://schemas.microsoft.com/office/drawing/2014/main" id="{2E26CA87-F5B4-44B3-8307-7792E0800C1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" cy="171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5304C179-FD22-4DCF-AC63-86CA861C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107156" cy="1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HTMLCheckbox4">
            <a:extLst>
              <a:ext uri="{FF2B5EF4-FFF2-40B4-BE49-F238E27FC236}">
                <a16:creationId xmlns:a16="http://schemas.microsoft.com/office/drawing/2014/main" id="{E85FD33D-1410-447F-B908-7B16B5099F3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28700" cy="20597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E9C556DC-F0EA-4BC0-8ECE-D18708B6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5725" cy="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53024486-A26E-498C-9FF8-E4638F74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5725" cy="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1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AAFDB0-EF16-42DF-B66A-B95BBA34D5BC}" type="slidenum">
              <a:rPr lang="ru-RU" altLang="ru-RU" smtClean="0">
                <a:solidFill>
                  <a:srgbClr val="898989"/>
                </a:solidFill>
              </a:rPr>
              <a:pPr/>
              <a:t>12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5688" y="279400"/>
            <a:ext cx="4572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Object Research</a:t>
            </a:r>
            <a:endParaRPr lang="ru-RU" alt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524000"/>
            <a:ext cx="796925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what a particular study studies, what scientific knowledge is aimed at - a set of connections, relationships and properties that exists objectively in theory and practice and serves as a source of information necessary for the researcher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914400" y="4581525"/>
            <a:ext cx="78486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ru-RU" b="1" u="sng" dirty="0">
                <a:solidFill>
                  <a:schemeClr val="accent2"/>
                </a:solidFill>
              </a:rPr>
              <a:t>V.V. </a:t>
            </a:r>
            <a:r>
              <a:rPr lang="en-US" altLang="ru-RU" b="1" u="sng" dirty="0" err="1">
                <a:solidFill>
                  <a:schemeClr val="accent2"/>
                </a:solidFill>
              </a:rPr>
              <a:t>Krajewski</a:t>
            </a:r>
            <a:r>
              <a:rPr lang="ru-RU" altLang="ru-RU" b="1" u="sng" dirty="0">
                <a:solidFill>
                  <a:schemeClr val="accent2"/>
                </a:solidFill>
              </a:rPr>
              <a:t>:</a:t>
            </a:r>
            <a:r>
              <a:rPr lang="ru-RU" altLang="ru-RU" dirty="0"/>
              <a:t> </a:t>
            </a:r>
            <a:r>
              <a:rPr lang="en-US" altLang="ru-RU" dirty="0"/>
              <a:t>when determining an object, the question should be answered: what is being considered?</a:t>
            </a:r>
            <a:endParaRPr lang="ru-RU" altLang="ru-RU" dirty="0"/>
          </a:p>
          <a:p>
            <a:pPr>
              <a:spcBef>
                <a:spcPts val="1200"/>
              </a:spcBef>
            </a:pPr>
            <a:r>
              <a:rPr lang="en-US" altLang="ru-RU" b="1" u="sng" dirty="0">
                <a:solidFill>
                  <a:schemeClr val="accent2"/>
                </a:solidFill>
              </a:rPr>
              <a:t>V</a:t>
            </a:r>
            <a:r>
              <a:rPr lang="ru-RU" altLang="ru-RU" b="1" u="sng" dirty="0">
                <a:solidFill>
                  <a:schemeClr val="accent2"/>
                </a:solidFill>
              </a:rPr>
              <a:t>.</a:t>
            </a:r>
            <a:r>
              <a:rPr lang="en-US" altLang="ru-RU" b="1" u="sng" dirty="0">
                <a:solidFill>
                  <a:schemeClr val="accent2"/>
                </a:solidFill>
              </a:rPr>
              <a:t>I</a:t>
            </a:r>
            <a:r>
              <a:rPr lang="ru-RU" altLang="ru-RU" b="1" u="sng" dirty="0">
                <a:solidFill>
                  <a:schemeClr val="accent2"/>
                </a:solidFill>
              </a:rPr>
              <a:t>. </a:t>
            </a:r>
            <a:r>
              <a:rPr lang="en-US" altLang="ru-RU" b="1" u="sng" dirty="0" err="1">
                <a:solidFill>
                  <a:schemeClr val="accent2"/>
                </a:solidFill>
              </a:rPr>
              <a:t>Zagvjazinsy</a:t>
            </a:r>
            <a:r>
              <a:rPr lang="ru-RU" altLang="ru-RU" b="1" u="sng" dirty="0">
                <a:solidFill>
                  <a:schemeClr val="accent2"/>
                </a:solidFill>
              </a:rPr>
              <a:t>:</a:t>
            </a:r>
            <a:r>
              <a:rPr lang="ru-RU" altLang="ru-RU" dirty="0"/>
              <a:t> </a:t>
            </a:r>
            <a:r>
              <a:rPr lang="en-US" altLang="ru-RU" dirty="0"/>
              <a:t>a combination of properties and relationships that exist independently of the cognizant and are reflected by the object</a:t>
            </a:r>
            <a:endParaRPr lang="ru-RU" alt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47800" y="3514725"/>
            <a:ext cx="6781800" cy="64611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ru-RU" b="1" i="1" u="sng" dirty="0"/>
              <a:t>Object of scientific research </a:t>
            </a:r>
            <a:r>
              <a:rPr lang="en-US" altLang="ru-RU" b="1" dirty="0"/>
              <a:t>answers the question</a:t>
            </a:r>
            <a:r>
              <a:rPr lang="ru-RU" altLang="ru-RU" b="1" dirty="0"/>
              <a:t>: </a:t>
            </a:r>
            <a:r>
              <a:rPr lang="en-US" altLang="ru-RU" b="1" i="1" dirty="0">
                <a:solidFill>
                  <a:schemeClr val="tx1"/>
                </a:solidFill>
              </a:rPr>
              <a:t>What is studied in this study?</a:t>
            </a:r>
            <a:endParaRPr lang="ru-RU" altLang="ru-RU" b="1" i="1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43000" y="2976563"/>
            <a:ext cx="6781800" cy="3667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ru-RU" b="1" i="1" u="sng" dirty="0"/>
              <a:t>Object of science </a:t>
            </a:r>
            <a:r>
              <a:rPr lang="en-US" altLang="ru-RU" b="1" dirty="0"/>
              <a:t>answers the question</a:t>
            </a:r>
            <a:r>
              <a:rPr lang="ru-RU" altLang="ru-RU" b="1" dirty="0"/>
              <a:t>: </a:t>
            </a:r>
            <a:r>
              <a:rPr lang="en-US" altLang="ru-RU" b="1" i="1" dirty="0">
                <a:solidFill>
                  <a:schemeClr val="tx1"/>
                </a:solidFill>
              </a:rPr>
              <a:t>What does science learn?</a:t>
            </a:r>
            <a:endParaRPr lang="ru-RU" altLang="ru-RU" b="1" i="1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2867025"/>
            <a:ext cx="381000" cy="5857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96938" y="3525838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546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7ECCFB-8DC6-4FED-95B4-0BF35B0CA0DC}" type="slidenum">
              <a:rPr lang="ru-RU" altLang="ru-RU" smtClean="0">
                <a:solidFill>
                  <a:srgbClr val="898989"/>
                </a:solidFill>
              </a:rPr>
              <a:pPr/>
              <a:t>13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600200"/>
            <a:ext cx="67500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more specific and includes only those connections and relationships, which are subject to direct study in this work, set the boundaries of scientific search
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304800"/>
            <a:ext cx="4572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Subject</a:t>
            </a:r>
            <a:r>
              <a:rPr lang="ru-RU" altLang="ru-RU" sz="3200" b="1" dirty="0"/>
              <a:t> </a:t>
            </a:r>
            <a:r>
              <a:rPr lang="en-US" altLang="ru-RU" sz="3200" b="1" dirty="0"/>
              <a:t>Research</a:t>
            </a:r>
            <a:endParaRPr lang="ru-RU" altLang="ru-RU" sz="3200" b="1" dirty="0"/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819400" y="2741613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</a:rPr>
              <a:t>Several subjects can be identified in each object
</a:t>
            </a:r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62200" y="2735263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990600" y="4038600"/>
            <a:ext cx="7848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ru-RU" sz="2000" b="1" u="sng" dirty="0">
                <a:solidFill>
                  <a:schemeClr val="accent2"/>
                </a:solidFill>
              </a:rPr>
              <a:t> V.V. </a:t>
            </a:r>
            <a:r>
              <a:rPr lang="en-US" altLang="ru-RU" sz="2000" b="1" u="sng" dirty="0" err="1">
                <a:solidFill>
                  <a:schemeClr val="accent2"/>
                </a:solidFill>
              </a:rPr>
              <a:t>Krajewski</a:t>
            </a:r>
            <a:r>
              <a:rPr lang="ru-RU" altLang="ru-RU" sz="2000" b="1" u="sng" dirty="0">
                <a:solidFill>
                  <a:schemeClr val="accent2"/>
                </a:solidFill>
              </a:rPr>
              <a:t>:</a:t>
            </a:r>
            <a:r>
              <a:rPr lang="ru-RU" altLang="ru-RU" sz="2000" dirty="0"/>
              <a:t> </a:t>
            </a:r>
            <a:r>
              <a:rPr lang="en-US" altLang="ru-RU" sz="2000" dirty="0"/>
              <a:t>subject denotes the aspect of consideration</a:t>
            </a:r>
            <a:endParaRPr lang="ru-RU" altLang="ru-RU" sz="2000" dirty="0"/>
          </a:p>
          <a:p>
            <a:pPr>
              <a:spcBef>
                <a:spcPts val="1200"/>
              </a:spcBef>
            </a:pPr>
            <a:r>
              <a:rPr lang="en-US" altLang="ru-RU" sz="2000" b="1" u="sng" dirty="0">
                <a:solidFill>
                  <a:schemeClr val="accent2"/>
                </a:solidFill>
              </a:rPr>
              <a:t>V</a:t>
            </a:r>
            <a:r>
              <a:rPr lang="ru-RU" altLang="ru-RU" sz="2000" b="1" u="sng" dirty="0">
                <a:solidFill>
                  <a:schemeClr val="accent2"/>
                </a:solidFill>
              </a:rPr>
              <a:t>.</a:t>
            </a:r>
            <a:r>
              <a:rPr lang="en-US" altLang="ru-RU" sz="2000" b="1" u="sng" dirty="0">
                <a:solidFill>
                  <a:schemeClr val="accent2"/>
                </a:solidFill>
              </a:rPr>
              <a:t>I</a:t>
            </a:r>
            <a:r>
              <a:rPr lang="ru-RU" altLang="ru-RU" sz="2000" b="1" u="sng" dirty="0">
                <a:solidFill>
                  <a:schemeClr val="accent2"/>
                </a:solidFill>
              </a:rPr>
              <a:t>. </a:t>
            </a:r>
            <a:r>
              <a:rPr lang="en-US" altLang="ru-RU" sz="2000" b="1" u="sng" dirty="0" err="1">
                <a:solidFill>
                  <a:schemeClr val="accent2"/>
                </a:solidFill>
              </a:rPr>
              <a:t>Zagvjazinsy</a:t>
            </a:r>
            <a:r>
              <a:rPr lang="ru-RU" altLang="ru-RU" sz="2000" b="1" u="sng" dirty="0">
                <a:solidFill>
                  <a:schemeClr val="accent2"/>
                </a:solidFill>
              </a:rPr>
              <a:t>: </a:t>
            </a:r>
            <a:r>
              <a:rPr lang="en-US" altLang="ru-RU" sz="2000" dirty="0"/>
              <a:t>elements, connections, object relationships to be studied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7ECCFB-8DC6-4FED-95B4-0BF35B0CA0DC}" type="slidenum">
              <a:rPr lang="ru-RU" altLang="ru-RU" smtClean="0">
                <a:solidFill>
                  <a:srgbClr val="898989"/>
                </a:solidFill>
              </a:rPr>
              <a:pPr/>
              <a:t>14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600200"/>
            <a:ext cx="6750050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более конкретен и включает только те связи и отношения, которые подлежат непосредственному изучению в данной работе, устанавливают границы научного поиска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304800"/>
            <a:ext cx="4572000" cy="1077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/>
              <a:t>ПРЕДМЕТ</a:t>
            </a:r>
          </a:p>
          <a:p>
            <a:pPr algn="ctr">
              <a:defRPr/>
            </a:pPr>
            <a:r>
              <a:rPr lang="ru-RU" altLang="ru-RU" sz="3200" b="1" dirty="0"/>
              <a:t>      ИССЛЕДОВАНИЯ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819400" y="2741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</a:rPr>
              <a:t>В каждом объекте можно выделить несколько предметов исследования</a:t>
            </a:r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62200" y="2735263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990600" y="4038600"/>
            <a:ext cx="7848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ru-RU" altLang="ru-RU" sz="2000" b="1" u="sng">
                <a:solidFill>
                  <a:schemeClr val="accent2"/>
                </a:solidFill>
              </a:rPr>
              <a:t>В.В. Краевский:</a:t>
            </a:r>
            <a:r>
              <a:rPr lang="ru-RU" altLang="ru-RU" sz="2000"/>
              <a:t> предмет обозначает аспект рассмотрения</a:t>
            </a:r>
          </a:p>
          <a:p>
            <a:pPr>
              <a:spcBef>
                <a:spcPts val="1200"/>
              </a:spcBef>
            </a:pPr>
            <a:r>
              <a:rPr lang="ru-RU" altLang="ru-RU" sz="2000" b="1" u="sng">
                <a:solidFill>
                  <a:schemeClr val="accent2"/>
                </a:solidFill>
              </a:rPr>
              <a:t>В.И. Загвязинский:</a:t>
            </a:r>
            <a:r>
              <a:rPr lang="ru-RU" altLang="ru-RU" sz="2000"/>
              <a:t> элементы, связи, отношения объекта, которые подлежат изучению</a:t>
            </a:r>
          </a:p>
        </p:txBody>
      </p:sp>
    </p:spTree>
    <p:extLst>
      <p:ext uri="{BB962C8B-B14F-4D97-AF65-F5344CB8AC3E}">
        <p14:creationId xmlns:p14="http://schemas.microsoft.com/office/powerpoint/2010/main" val="367913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C0E95-1DB3-4A7B-A3BB-8B3B541EABEA}" type="slidenum">
              <a:rPr lang="ru-RU" altLang="ru-RU" smtClean="0">
                <a:solidFill>
                  <a:srgbClr val="898989"/>
                </a:solidFill>
              </a:rPr>
              <a:pPr/>
              <a:t>15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7239000" cy="7080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ru-RU" altLang="ru-RU" sz="2000" i="1" dirty="0"/>
              <a:t>Объект и предмет исследования соотносятся между собой как 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целое и часть</a:t>
            </a:r>
            <a:r>
              <a:rPr lang="ru-RU" altLang="ru-RU" sz="2000" i="1" dirty="0"/>
              <a:t>, общее и частное</a:t>
            </a:r>
          </a:p>
        </p:txBody>
      </p:sp>
      <p:sp>
        <p:nvSpPr>
          <p:cNvPr id="4" name="Овал 3"/>
          <p:cNvSpPr/>
          <p:nvPr/>
        </p:nvSpPr>
        <p:spPr>
          <a:xfrm>
            <a:off x="2514600" y="3657600"/>
            <a:ext cx="4800600" cy="15065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201988" y="3965575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/>
              <a:t>ОБЪЕКТ</a:t>
            </a:r>
          </a:p>
        </p:txBody>
      </p:sp>
      <p:sp>
        <p:nvSpPr>
          <p:cNvPr id="6" name="Овал 5"/>
          <p:cNvSpPr/>
          <p:nvPr/>
        </p:nvSpPr>
        <p:spPr>
          <a:xfrm>
            <a:off x="4800600" y="3789363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ПРЕДМЕТ</a:t>
            </a:r>
          </a:p>
        </p:txBody>
      </p:sp>
      <p:sp>
        <p:nvSpPr>
          <p:cNvPr id="7" name="Овал 6"/>
          <p:cNvSpPr/>
          <p:nvPr/>
        </p:nvSpPr>
        <p:spPr>
          <a:xfrm>
            <a:off x="3603625" y="4435475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ПРЕДМЕТ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5349875" y="4370388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ПРЕДМЕТ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4625" y="2298700"/>
            <a:ext cx="6931025" cy="7080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Объект</a:t>
            </a:r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 определяется через испытуемых, а </a:t>
            </a:r>
            <a:r>
              <a:rPr lang="ru-RU" altLang="ru-RU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предмет</a:t>
            </a:r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 – через то, что у них изучается </a:t>
            </a:r>
          </a:p>
        </p:txBody>
      </p:sp>
    </p:spTree>
    <p:extLst>
      <p:ext uri="{BB962C8B-B14F-4D97-AF65-F5344CB8AC3E}">
        <p14:creationId xmlns:p14="http://schemas.microsoft.com/office/powerpoint/2010/main" val="360463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C0E95-1DB3-4A7B-A3BB-8B3B541EABEA}" type="slidenum">
              <a:rPr lang="ru-RU" altLang="ru-RU" smtClean="0">
                <a:solidFill>
                  <a:srgbClr val="898989"/>
                </a:solidFill>
              </a:rPr>
              <a:pPr/>
              <a:t>16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7239000" cy="7080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altLang="ru-RU" sz="2000" i="1" dirty="0"/>
              <a:t>The object and the subject of the study relate to each other as </a:t>
            </a:r>
            <a:r>
              <a:rPr lang="ru-RU" altLang="ru-RU" sz="2000" i="1" dirty="0"/>
              <a:t> </a:t>
            </a:r>
            <a:r>
              <a:rPr lang="en-US" altLang="ru-RU" sz="2000" b="1" dirty="0">
                <a:solidFill>
                  <a:schemeClr val="accent5">
                    <a:lumMod val="75000"/>
                  </a:schemeClr>
                </a:solidFill>
              </a:rPr>
              <a:t>whole and part</a:t>
            </a:r>
            <a:r>
              <a:rPr lang="ru-RU" altLang="ru-RU" sz="2000" i="1" dirty="0"/>
              <a:t>, </a:t>
            </a:r>
            <a:r>
              <a:rPr lang="en-US" altLang="ru-RU" sz="2000" i="1" dirty="0"/>
              <a:t>general and private</a:t>
            </a:r>
            <a:endParaRPr lang="ru-RU" altLang="ru-RU" sz="2000" i="1" dirty="0"/>
          </a:p>
        </p:txBody>
      </p:sp>
      <p:sp>
        <p:nvSpPr>
          <p:cNvPr id="4" name="Овал 3"/>
          <p:cNvSpPr/>
          <p:nvPr/>
        </p:nvSpPr>
        <p:spPr>
          <a:xfrm>
            <a:off x="2514600" y="3657600"/>
            <a:ext cx="4800600" cy="15065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201988" y="3965575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Object
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800600" y="3789363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Subject
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621088" y="4476750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Subject
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349875" y="4370388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Subject
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44625" y="2298700"/>
            <a:ext cx="6931025" cy="7080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ru-RU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Object</a:t>
            </a:r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determined through the test subjects</a:t>
            </a:r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ru-RU" sz="2000" b="1" i="1" dirty="0">
                <a:solidFill>
                  <a:schemeClr val="tx1"/>
                </a:solidFill>
                <a:latin typeface="Arial" panose="020B0604020202020204" pitchFamily="34" charset="0"/>
              </a:rPr>
              <a:t>Subject</a:t>
            </a:r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 – </a:t>
            </a:r>
            <a:r>
              <a:rPr lang="en-US" altLang="ru-RU" sz="2000" i="1" dirty="0">
                <a:solidFill>
                  <a:schemeClr val="tx1"/>
                </a:solidFill>
                <a:latin typeface="Arial" panose="020B0604020202020204" pitchFamily="34" charset="0"/>
              </a:rPr>
              <a:t>through what they have studied </a:t>
            </a:r>
            <a:endParaRPr lang="ru-RU" altLang="ru-RU" sz="20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DD39D303-BDEE-4DC1-9E40-DA15F30C6CF3}"/>
                  </a:ext>
                </a:extLst>
              </p14:cNvPr>
              <p14:cNvContentPartPr/>
              <p14:nvPr/>
            </p14:nvContentPartPr>
            <p14:xfrm>
              <a:off x="3100320" y="3750480"/>
              <a:ext cx="1029240" cy="61452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DD39D303-BDEE-4DC1-9E40-DA15F30C6C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0960" y="3741120"/>
                <a:ext cx="104796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42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DBBCE-EE59-4855-8B68-C0D0AC38FA52}" type="slidenum">
              <a:rPr lang="ru-RU" altLang="ru-RU" smtClean="0">
                <a:solidFill>
                  <a:srgbClr val="898989"/>
                </a:solidFill>
              </a:rPr>
              <a:pPr/>
              <a:t>17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1" y="850900"/>
            <a:ext cx="3878316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THE PURPOSE OF THE STUDY</a:t>
            </a:r>
            <a:endParaRPr lang="ru-RU" altLang="ru-RU" sz="3200" b="1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62000" y="1143000"/>
            <a:ext cx="1981200" cy="485775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781800" y="1143000"/>
            <a:ext cx="2011363" cy="485775"/>
          </a:xfrm>
          <a:prstGeom prst="rightArrow">
            <a:avLst>
              <a:gd name="adj1" fmla="val 50000"/>
              <a:gd name="adj2" fmla="val 502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400" y="2163763"/>
            <a:ext cx="6781800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rgbClr val="222222"/>
                </a:solidFill>
                <a:latin typeface="arial" panose="020B0604020202020204" pitchFamily="34" charset="0"/>
              </a:rPr>
              <a:t>what the researcher should achieve in the most general form as a result of the work</a:t>
            </a: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alt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some image of the future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3303588"/>
            <a:ext cx="6259513" cy="92333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The goal is formulated briefly and ultimately accurately, in a meaningful respect expressing what the basic, what the researcher intends to do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01950" y="4618038"/>
            <a:ext cx="4572000" cy="6463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The goal is fleshed out and developed in the tasks of the study</a:t>
            </a:r>
            <a:endParaRPr lang="ru-RU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62100" y="3471863"/>
            <a:ext cx="381000" cy="5857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DBBCE-EE59-4855-8B68-C0D0AC38FA52}" type="slidenum">
              <a:rPr lang="ru-RU" altLang="ru-RU" smtClean="0">
                <a:solidFill>
                  <a:srgbClr val="898989"/>
                </a:solidFill>
              </a:rPr>
              <a:pPr/>
              <a:t>18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6550" y="850900"/>
            <a:ext cx="3657600" cy="1077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/>
              <a:t>ЦЕЛЬ ИССЛЕДОВАНИЯ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62000" y="1143000"/>
            <a:ext cx="1981200" cy="485775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781800" y="1143000"/>
            <a:ext cx="2011363" cy="485775"/>
          </a:xfrm>
          <a:prstGeom prst="rightArrow">
            <a:avLst>
              <a:gd name="adj1" fmla="val 50000"/>
              <a:gd name="adj2" fmla="val 502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400" y="2163763"/>
            <a:ext cx="6781800" cy="64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</a:rPr>
              <a:t>то, что  в самом общем виде должен достичь исследователь в итоге работы - </a:t>
            </a:r>
            <a:r>
              <a:rPr lang="ru-RU" alt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некоторый образ будущего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3303588"/>
            <a:ext cx="6259513" cy="92233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Цель формулируется кратко и предельно точно, в смысловом отношении выражая то основное, что намеревается сделать исследователь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01950" y="4618038"/>
            <a:ext cx="4572000" cy="6461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Цель конкретизируется и развивается в задачах исследования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62100" y="3471863"/>
            <a:ext cx="381000" cy="5857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852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23C3C4-AD86-4F18-8A46-C876A78CEA32}" type="slidenum">
              <a:rPr lang="ru-RU" altLang="ru-RU" smtClean="0">
                <a:solidFill>
                  <a:srgbClr val="898989"/>
                </a:solidFill>
              </a:rPr>
              <a:pPr/>
              <a:t>19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1125" y="815400"/>
            <a:ext cx="414655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Hypothesis</a:t>
            </a:r>
            <a:r>
              <a:rPr lang="ru-RU" altLang="ru-RU" sz="3200" b="1" dirty="0"/>
              <a:t> </a:t>
            </a:r>
            <a:r>
              <a:rPr lang="en-US" altLang="ru-RU" sz="3200" b="1" dirty="0"/>
              <a:t>Research</a:t>
            </a:r>
            <a:endParaRPr lang="ru-RU" altLang="ru-RU" sz="3200" b="1" dirty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57200" y="904875"/>
            <a:ext cx="1981200" cy="485775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0400" y="914400"/>
            <a:ext cx="1782763" cy="485775"/>
          </a:xfrm>
          <a:prstGeom prst="rightArrow">
            <a:avLst>
              <a:gd name="adj1" fmla="val 50000"/>
              <a:gd name="adj2" fmla="val 502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2420938" y="2855913"/>
            <a:ext cx="5502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ru-RU" b="1" dirty="0"/>
              <a:t>Scientific assumption 
</a:t>
            </a:r>
            <a:r>
              <a:rPr lang="en-US" altLang="ru-RU" b="1" dirty="0" err="1"/>
              <a:t>Presumpted</a:t>
            </a:r>
            <a:r>
              <a:rPr lang="en-US" altLang="ru-RU" b="1" dirty="0"/>
              <a:t> scientific knowledge</a:t>
            </a:r>
            <a:endParaRPr lang="ru-RU" altLang="ru-RU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altLang="ru-RU" b="1" dirty="0"/>
              <a:t>Intended solution to the problem 
Cognitive model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5322888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ru-RU" b="1" dirty="0"/>
              <a:t>If the old hypothesis is not confirmed, a new hypothesis is rejected and built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06575" y="4159250"/>
            <a:ext cx="46482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b="1" dirty="0"/>
              <a:t>If confirmed, the hypothesis becomes new scientific knowledge (develops into the "novelty of the study")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6050" y="2068513"/>
            <a:ext cx="70993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rgbClr val="222222"/>
                </a:solidFill>
                <a:latin typeface="arial" panose="020B0604020202020204" pitchFamily="34" charset="0"/>
              </a:rPr>
              <a:t>this assumption, put forward to explain a phenomenon that has not been confirmed or disproved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0" name="Стрелка: влево-вверх 9"/>
          <p:cNvSpPr/>
          <p:nvPr/>
        </p:nvSpPr>
        <p:spPr>
          <a:xfrm rot="5400000">
            <a:off x="1790700" y="5102225"/>
            <a:ext cx="1044575" cy="10128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7A040-E196-4E41-9724-BEF4BB08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/>
              <a:t>Lecture plan
</a:t>
            </a:r>
            <a:endParaRPr lang="ru-RU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7898D-AE5C-432A-A38C-3E271060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7011"/>
            <a:ext cx="814321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1. Choosing a topic and criteria for the relevance of research
2. Object and subject of research, definition of the purpose of the study
3. Develop a working hypothesis and set research objectives
4. Requirements for research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533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AF0B18-CDA3-4738-98F9-B686C816401D}" type="slidenum">
              <a:rPr lang="ru-RU" altLang="ru-RU" smtClean="0">
                <a:solidFill>
                  <a:srgbClr val="898989"/>
                </a:solidFill>
              </a:rPr>
              <a:pPr/>
              <a:t>20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133600" y="2071462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FF6600"/>
                </a:solidFill>
              </a:rPr>
              <a:t>Требования к гипотезе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338943" y="2590800"/>
            <a:ext cx="677091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а) гипотеза не должна содержать понятий, которые не уточнены </a:t>
            </a:r>
          </a:p>
          <a:p>
            <a:pPr>
              <a:spcBef>
                <a:spcPct val="50000"/>
              </a:spcBef>
            </a:pPr>
            <a:r>
              <a:rPr lang="ru-RU" altLang="ru-RU" dirty="0"/>
              <a:t>б) она должна быть проверяема при помощи имеющихся методик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85900" y="381000"/>
            <a:ext cx="6591300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i="1" dirty="0">
                <a:solidFill>
                  <a:schemeClr val="accent2"/>
                </a:solidFill>
              </a:rPr>
              <a:t>В гипотезе формулируется прогнозируемый процесс переноса выявленных закономерностей на объект исследования – т.е. </a:t>
            </a:r>
            <a:r>
              <a:rPr lang="ru-RU" altLang="ru-RU" sz="2400" b="1" i="1" dirty="0">
                <a:solidFill>
                  <a:srgbClr val="009900"/>
                </a:solidFill>
              </a:rPr>
              <a:t>основной вывод исследования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8225" y="4482158"/>
            <a:ext cx="737235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принципиальная </a:t>
            </a:r>
            <a:r>
              <a:rPr lang="ru-RU" dirty="0" err="1"/>
              <a:t>проверяемость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утвердительный характер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ограниченный масштаб применимости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указание на взаимосвязь между конкретными переменными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сравнимость с имеющимся знанием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краткость и корректность терминологии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62150" y="4009607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400" b="1" i="1">
                <a:solidFill>
                  <a:srgbClr val="FF66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Отличительные черты гипотезы:</a:t>
            </a:r>
            <a:endParaRPr lang="ru-RU" alt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AF0B18-CDA3-4738-98F9-B686C816401D}" type="slidenum">
              <a:rPr lang="ru-RU" altLang="ru-RU" smtClean="0">
                <a:solidFill>
                  <a:srgbClr val="898989"/>
                </a:solidFill>
              </a:rPr>
              <a:pPr/>
              <a:t>21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133600" y="2071462"/>
            <a:ext cx="518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400" b="1" i="1" dirty="0">
                <a:solidFill>
                  <a:srgbClr val="FF6600"/>
                </a:solidFill>
              </a:rPr>
              <a:t>Hypothesis requirements
</a:t>
            </a:r>
            <a:endParaRPr lang="ru-RU" altLang="ru-RU" sz="2400" b="1" i="1" dirty="0">
              <a:solidFill>
                <a:srgbClr val="FF6600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338943" y="2590800"/>
            <a:ext cx="677091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а) </a:t>
            </a:r>
            <a:r>
              <a:rPr lang="en-US" altLang="ru-RU" dirty="0"/>
              <a:t>hypothesis should not contain concepts that are not specified </a:t>
            </a:r>
            <a:endParaRPr lang="ru-RU" altLang="ru-RU" dirty="0"/>
          </a:p>
          <a:p>
            <a:pPr>
              <a:spcBef>
                <a:spcPct val="50000"/>
              </a:spcBef>
            </a:pPr>
            <a:r>
              <a:rPr lang="en-US" altLang="ru-RU" dirty="0"/>
              <a:t>b</a:t>
            </a:r>
            <a:r>
              <a:rPr lang="ru-RU" altLang="ru-RU" dirty="0"/>
              <a:t>) </a:t>
            </a:r>
            <a:r>
              <a:rPr lang="en-US" altLang="ru-RU" dirty="0"/>
              <a:t>it should be tested using existing methods </a:t>
            </a:r>
            <a:endParaRPr lang="ru-RU" altLang="ru-R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85900" y="381000"/>
            <a:ext cx="6591300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400" b="1" i="1" dirty="0">
                <a:solidFill>
                  <a:schemeClr val="accent2"/>
                </a:solidFill>
              </a:rPr>
              <a:t>The hypothesis formulates the predicted process of transferring identified patterns to the object of the study - i.e. the main conclusion of the study
</a:t>
            </a:r>
            <a:endParaRPr lang="ru-RU" altLang="ru-RU" sz="2400" b="1" i="1" dirty="0">
              <a:solidFill>
                <a:srgbClr val="0099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8225" y="4482158"/>
            <a:ext cx="737235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/>
              <a:t>Principled verifiability
affirmative
limited applicability scale
indicating the relationship between specific variables
comparable to existing knowledge
brevity and correctness of terminology</a:t>
            </a:r>
            <a:endParaRPr lang="ru-RU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62150" y="4009607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400" b="1" i="1">
                <a:solidFill>
                  <a:srgbClr val="FF66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The hallmarks of the hypothesis</a:t>
            </a:r>
            <a:r>
              <a:rPr lang="ru-RU" dirty="0"/>
              <a:t>: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735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47C5AE-1087-4E30-9F02-B25828FB4037}" type="slidenum">
              <a:rPr lang="ru-RU" altLang="ru-RU" smtClean="0">
                <a:solidFill>
                  <a:srgbClr val="898989"/>
                </a:solidFill>
              </a:rPr>
              <a:pPr/>
              <a:t>22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1450" y="838200"/>
            <a:ext cx="4146550" cy="1077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/>
              <a:t>ЗАДАЧИ</a:t>
            </a:r>
          </a:p>
          <a:p>
            <a:pPr algn="ctr">
              <a:defRPr/>
            </a:pPr>
            <a:r>
              <a:rPr lang="ru-RU" altLang="ru-RU" sz="3200" b="1" dirty="0"/>
              <a:t> ИССЛЕДОВАНИЯ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57200" y="1133475"/>
            <a:ext cx="1981200" cy="485775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0125" y="2133600"/>
            <a:ext cx="5029200" cy="203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</a:rPr>
              <a:t>это те исследовательские действия, которые необходимо выполнить для:</a:t>
            </a:r>
          </a:p>
          <a:p>
            <a:pPr algn="ctr">
              <a:defRPr/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</a:rPr>
              <a:t>достижения поставленной в работе цели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</a:rPr>
              <a:t>решения проблемы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</a:rPr>
              <a:t>для проверки сформулированной гипотезы исследования 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4495800"/>
            <a:ext cx="457200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Задачи исследования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определяют основные этапы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исследования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для достижения поставленной цели</a:t>
            </a:r>
            <a:endParaRPr lang="ru-RU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79625" y="4665663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47C5AE-1087-4E30-9F02-B25828FB4037}" type="slidenum">
              <a:rPr lang="ru-RU" altLang="ru-RU" smtClean="0">
                <a:solidFill>
                  <a:srgbClr val="898989"/>
                </a:solidFill>
              </a:rPr>
              <a:pPr/>
              <a:t>23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1450" y="838200"/>
            <a:ext cx="414655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Tasks Research</a:t>
            </a:r>
            <a:endParaRPr lang="ru-RU" altLang="ru-RU" sz="3200" b="1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57200" y="1133475"/>
            <a:ext cx="1981200" cy="485775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503" y="2133600"/>
            <a:ext cx="5880538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rgbClr val="222222"/>
                </a:solidFill>
                <a:latin typeface="arial" panose="020B0604020202020204" pitchFamily="34" charset="0"/>
              </a:rPr>
              <a:t>these are the research steps that need to be done to</a:t>
            </a:r>
            <a:r>
              <a:rPr lang="ru-RU" altLang="ru-RU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ru-RU" alt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altLang="ru-RU" dirty="0">
                <a:solidFill>
                  <a:srgbClr val="222222"/>
                </a:solidFill>
                <a:latin typeface="arial" panose="020B0604020202020204" pitchFamily="34" charset="0"/>
              </a:rPr>
              <a:t>achieving your goal
solving the problem 
to test the study hypothesis 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4495800"/>
            <a:ext cx="48032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The objectives of the study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determine the main stages of the study to achieve the goal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
</a:t>
            </a:r>
            <a:endParaRPr lang="ru-RU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79625" y="4665663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991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954E7B-16DF-4A6D-AC6F-B5C4A6048B6D}" type="slidenum">
              <a:rPr lang="ru-RU" altLang="ru-RU" smtClean="0">
                <a:solidFill>
                  <a:srgbClr val="898989"/>
                </a:solidFill>
              </a:rPr>
              <a:pPr/>
              <a:t>24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0450" y="3135313"/>
            <a:ext cx="762635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t">
              <a:defRPr/>
            </a:pPr>
            <a:r>
              <a:rPr lang="en-US" sz="1600" i="1" dirty="0">
                <a:solidFill>
                  <a:schemeClr val="tx1"/>
                </a:solidFill>
                <a:latin typeface="Tahoma" panose="020B0604030504040204" pitchFamily="34" charset="0"/>
              </a:rPr>
              <a:t>Fourth - with the identification of ways and means to improve the effectiveness of the study phenomenon, process, i.e. with practical aspects of work, with the problem of managing the researched object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288" y="2400300"/>
            <a:ext cx="760095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tx1"/>
                </a:solidFill>
                <a:latin typeface="Tahoma" panose="020B0604030504040204" pitchFamily="34" charset="0"/>
              </a:rPr>
              <a:t>The third - with the ability to transform, modeling, experimental testing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450" y="1390650"/>
            <a:ext cx="58674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tx1"/>
                </a:solidFill>
                <a:latin typeface="Tahoma" panose="020B0604030504040204" pitchFamily="34" charset="0"/>
              </a:rPr>
              <a:t>The second is with the analysis of the real state of the subject of the study, dynamics, internal contradictions of development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3625" y="381000"/>
            <a:ext cx="756761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tx1"/>
                </a:solidFill>
                <a:latin typeface="Tahoma" panose="020B0604030504040204" pitchFamily="34" charset="0"/>
              </a:rPr>
              <a:t>The first task is usually related to the identification, clarification, deepening, methodological justification of the essence, nature, structure of the object studied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0475" y="4330700"/>
            <a:ext cx="7254875" cy="2033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 algn="ctr">
              <a:lnSpc>
                <a:spcPct val="80000"/>
              </a:lnSpc>
              <a:defRPr/>
            </a:pPr>
            <a:r>
              <a:rPr lang="en-US" altLang="ru-RU" b="1" dirty="0">
                <a:solidFill>
                  <a:schemeClr val="accent4">
                    <a:lumMod val="50000"/>
                  </a:schemeClr>
                </a:solidFill>
              </a:rPr>
              <a:t>The most common version of tasks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altLang="ru-RU" dirty="0"/>
              <a:t>Explore in theory and practice the state of the problem .....
Substantiate the model ....
In the experimental work to check the effectiveness of the proposed model...</a:t>
            </a:r>
            <a:endParaRPr lang="ru-RU" altLang="ru-RU" dirty="0"/>
          </a:p>
          <a:p>
            <a:pPr marL="609600" indent="-60960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altLang="ru-RU" dirty="0"/>
              <a:t>Develop recommendations for...
</a:t>
            </a:r>
            <a:endParaRPr lang="ru-RU" alt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D12C3D-C6DC-48AD-9F31-A8F8EF4ADA3E}" type="slidenum">
              <a:rPr lang="ru-RU" altLang="ru-RU" smtClean="0">
                <a:solidFill>
                  <a:srgbClr val="898989"/>
                </a:solidFill>
              </a:rPr>
              <a:pPr/>
              <a:t>25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0" y="379413"/>
            <a:ext cx="4572000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dirty="0"/>
              <a:t>Научная новизна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19150" y="1012825"/>
            <a:ext cx="7696200" cy="366713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Характеризуется получением нового для общества знания 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33400" y="1427163"/>
            <a:ext cx="8077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Tx/>
              <a:buAutoNum type="arabicPeriod"/>
            </a:pPr>
            <a:r>
              <a:rPr lang="ru-RU" altLang="ru-RU" sz="1600" b="1"/>
              <a:t>Изучение</a:t>
            </a:r>
            <a:r>
              <a:rPr lang="ru-RU" altLang="ru-RU" sz="1600"/>
              <a:t> </a:t>
            </a:r>
            <a:r>
              <a:rPr lang="ru-RU" altLang="ru-RU" sz="1600" b="1"/>
              <a:t>всем известного</a:t>
            </a:r>
            <a:r>
              <a:rPr lang="ru-RU" altLang="ru-RU" sz="1600"/>
              <a:t> на уровне здравого смысла явления с помощью специальных научных методов и </a:t>
            </a:r>
            <a:r>
              <a:rPr lang="ru-RU" altLang="ru-RU" sz="1600" b="1"/>
              <a:t>превращение</a:t>
            </a:r>
            <a:r>
              <a:rPr lang="ru-RU" altLang="ru-RU" sz="1600"/>
              <a:t> его благодаря этому </a:t>
            </a:r>
            <a:r>
              <a:rPr lang="ru-RU" altLang="ru-RU" sz="1600" b="1"/>
              <a:t>в научно установленный факт</a:t>
            </a:r>
          </a:p>
          <a:p>
            <a:pPr>
              <a:spcBef>
                <a:spcPts val="1200"/>
              </a:spcBef>
            </a:pPr>
            <a:r>
              <a:rPr lang="ru-RU" altLang="ru-RU" sz="1600"/>
              <a:t>2. </a:t>
            </a:r>
            <a:r>
              <a:rPr lang="ru-RU" altLang="ru-RU" sz="1600" b="1"/>
              <a:t>Изучение уже известного</a:t>
            </a:r>
            <a:r>
              <a:rPr lang="ru-RU" altLang="ru-RU" sz="1600"/>
              <a:t> в науке явления </a:t>
            </a:r>
            <a:r>
              <a:rPr lang="ru-RU" altLang="ru-RU" sz="1600" b="1"/>
              <a:t>на новом экспериментальном материале</a:t>
            </a:r>
          </a:p>
          <a:p>
            <a:pPr>
              <a:spcBef>
                <a:spcPts val="1200"/>
              </a:spcBef>
            </a:pPr>
            <a:r>
              <a:rPr lang="ru-RU" altLang="ru-RU" sz="1600"/>
              <a:t>3. </a:t>
            </a:r>
            <a:r>
              <a:rPr lang="ru-RU" altLang="ru-RU" sz="1600" b="1"/>
              <a:t>Переход от качественного</a:t>
            </a:r>
            <a:r>
              <a:rPr lang="ru-RU" altLang="ru-RU" sz="1600"/>
              <a:t> описания известных в науке фактов к их точно определяемой </a:t>
            </a:r>
            <a:r>
              <a:rPr lang="ru-RU" altLang="ru-RU" sz="1600" b="1"/>
              <a:t>количественной</a:t>
            </a:r>
            <a:r>
              <a:rPr lang="ru-RU" altLang="ru-RU" sz="1600"/>
              <a:t> характеристике</a:t>
            </a:r>
          </a:p>
          <a:p>
            <a:pPr>
              <a:spcBef>
                <a:spcPts val="1200"/>
              </a:spcBef>
            </a:pPr>
            <a:r>
              <a:rPr lang="ru-RU" altLang="ru-RU" sz="1600"/>
              <a:t>4. </a:t>
            </a:r>
            <a:r>
              <a:rPr lang="ru-RU" altLang="ru-RU" sz="1600" b="1"/>
              <a:t>Изучение известного</a:t>
            </a:r>
            <a:r>
              <a:rPr lang="ru-RU" altLang="ru-RU" sz="1600"/>
              <a:t> в науке объекта, процесса или явления </a:t>
            </a:r>
            <a:r>
              <a:rPr lang="ru-RU" altLang="ru-RU" sz="1600" b="1"/>
              <a:t>более совершенными методами</a:t>
            </a:r>
            <a:endParaRPr lang="ru-RU" altLang="ru-RU" sz="1600"/>
          </a:p>
          <a:p>
            <a:pPr>
              <a:spcBef>
                <a:spcPts val="1200"/>
              </a:spcBef>
            </a:pPr>
            <a:r>
              <a:rPr lang="ru-RU" altLang="ru-RU" sz="1600"/>
              <a:t>6. </a:t>
            </a:r>
            <a:r>
              <a:rPr lang="ru-RU" altLang="ru-RU" sz="1600" b="1"/>
              <a:t>Измененные условия</a:t>
            </a:r>
            <a:r>
              <a:rPr lang="ru-RU" altLang="ru-RU" sz="1600"/>
              <a:t> протекания различных процессов или явлений в окружающей природно-социальной среде.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486400"/>
            <a:ext cx="7620000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доказывается тщательным анализом литературных источников, научно-исследовательских работ, публикаций по теме данного исследования</a:t>
            </a:r>
            <a:endParaRPr lang="ru-RU" dirty="0"/>
          </a:p>
        </p:txBody>
      </p:sp>
      <p:sp>
        <p:nvSpPr>
          <p:cNvPr id="7" name="Стрелка: вниз 6"/>
          <p:cNvSpPr/>
          <p:nvPr/>
        </p:nvSpPr>
        <p:spPr>
          <a:xfrm>
            <a:off x="4495800" y="4800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38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D12C3D-C6DC-48AD-9F31-A8F8EF4ADA3E}" type="slidenum">
              <a:rPr lang="ru-RU" altLang="ru-RU" smtClean="0">
                <a:solidFill>
                  <a:srgbClr val="898989"/>
                </a:solidFill>
              </a:rPr>
              <a:pPr/>
              <a:t>26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0" y="379413"/>
            <a:ext cx="4572000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ru-RU" dirty="0"/>
              <a:t>Scientific novelty 
</a:t>
            </a:r>
            <a:endParaRPr lang="ru-RU" altLang="ru-RU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19150" y="1012825"/>
            <a:ext cx="7696200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ru-RU" b="1" dirty="0">
                <a:solidFill>
                  <a:schemeClr val="accent2">
                    <a:lumMod val="75000"/>
                  </a:schemeClr>
                </a:solidFill>
              </a:rPr>
              <a:t>Characterized by the acquisition of new knowledge for society 
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33400" y="1846460"/>
            <a:ext cx="79819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1200"/>
              </a:spcBef>
              <a:buFontTx/>
              <a:buAutoNum type="arabicPeriod"/>
            </a:pPr>
            <a:r>
              <a:rPr lang="en-US" altLang="ru-RU" sz="1600" b="1" dirty="0"/>
              <a:t>Studying the common-sense phenomenon of common sense through special scientific methods and turning it through it into a scientifically established fact</a:t>
            </a:r>
          </a:p>
          <a:p>
            <a:pPr algn="just">
              <a:spcBef>
                <a:spcPts val="1200"/>
              </a:spcBef>
              <a:buFontTx/>
              <a:buAutoNum type="arabicPeriod"/>
            </a:pPr>
            <a:r>
              <a:rPr lang="en-US" altLang="ru-RU" sz="1600" b="1" dirty="0"/>
              <a:t>Study of the phenomenon already known in science on a new experimental material</a:t>
            </a:r>
            <a:endParaRPr lang="ru-RU" altLang="ru-RU" sz="1600" b="1" dirty="0"/>
          </a:p>
          <a:p>
            <a:pPr algn="just">
              <a:spcBef>
                <a:spcPts val="1200"/>
              </a:spcBef>
            </a:pPr>
            <a:r>
              <a:rPr lang="ru-RU" altLang="ru-RU" sz="1600" dirty="0"/>
              <a:t>3</a:t>
            </a:r>
            <a:r>
              <a:rPr lang="en-US" altLang="ru-RU" sz="1600" dirty="0"/>
              <a:t>. </a:t>
            </a:r>
            <a:r>
              <a:rPr lang="en-US" altLang="ru-RU" sz="1600" b="1" dirty="0"/>
              <a:t>The transition from a qualitative description of facts known in science to their accurately defined quantitative characteristic</a:t>
            </a:r>
            <a:endParaRPr lang="ru-RU" altLang="ru-RU" sz="1600" b="1" dirty="0"/>
          </a:p>
          <a:p>
            <a:pPr algn="just">
              <a:spcBef>
                <a:spcPts val="1200"/>
              </a:spcBef>
            </a:pPr>
            <a:r>
              <a:rPr lang="ru-RU" altLang="ru-RU" sz="1600" dirty="0"/>
              <a:t>4. </a:t>
            </a:r>
            <a:r>
              <a:rPr lang="en-US" altLang="ru-RU" sz="1600" b="1" dirty="0"/>
              <a:t>Exploring a well-known object, process or phenomenon in science by more advanced methods</a:t>
            </a:r>
          </a:p>
          <a:p>
            <a:pPr algn="just">
              <a:spcBef>
                <a:spcPts val="1200"/>
              </a:spcBef>
            </a:pPr>
            <a:r>
              <a:rPr lang="en-US" altLang="ru-RU" sz="1600" dirty="0"/>
              <a:t>5</a:t>
            </a:r>
            <a:r>
              <a:rPr lang="ru-RU" altLang="ru-RU" sz="1600" dirty="0"/>
              <a:t>. </a:t>
            </a:r>
            <a:r>
              <a:rPr lang="en-US" altLang="ru-RU" sz="1600" b="1" dirty="0"/>
              <a:t>Changed conditions of various processes or phenomena in the natural and social environment. </a:t>
            </a:r>
            <a:endParaRPr lang="ru-RU" alt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832256"/>
            <a:ext cx="81343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proved by a thorough analysis of literary sources, research papers, publications on the topic of this study</a:t>
            </a:r>
            <a:endParaRPr lang="ru-RU" dirty="0"/>
          </a:p>
        </p:txBody>
      </p:sp>
      <p:sp>
        <p:nvSpPr>
          <p:cNvPr id="7" name="Стрелка: вниз 6"/>
          <p:cNvSpPr/>
          <p:nvPr/>
        </p:nvSpPr>
        <p:spPr>
          <a:xfrm>
            <a:off x="4438650" y="5145284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D7797-71F1-465B-A8CF-8F35BC1568D2}" type="slidenum">
              <a:rPr lang="ru-RU" altLang="ru-RU" smtClean="0">
                <a:solidFill>
                  <a:srgbClr val="898989"/>
                </a:solidFill>
              </a:rPr>
              <a:pPr/>
              <a:t>27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90713" y="381000"/>
            <a:ext cx="5195887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Theoretical significance 
</a:t>
            </a:r>
            <a:endParaRPr lang="ru-RU" altLang="ru-RU" sz="3200" b="1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362200" y="3065463"/>
            <a:ext cx="533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 i="1" dirty="0">
                <a:solidFill>
                  <a:srgbClr val="009900"/>
                </a:solidFill>
              </a:rPr>
              <a:t>It is about the possibilities: 
</a:t>
            </a:r>
            <a:endParaRPr lang="ru-RU" altLang="ru-RU" sz="2400" b="1" i="1" dirty="0">
              <a:solidFill>
                <a:srgbClr val="009900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68014" y="3544888"/>
            <a:ext cx="849498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Ш"/>
            </a:pPr>
            <a:r>
              <a:rPr lang="en-US" altLang="ru-RU" sz="2400" dirty="0"/>
              <a:t> expanding the understanding of the concepts studied, events, phenomena, problems</a:t>
            </a:r>
            <a:endParaRPr lang="ru-RU" altLang="ru-RU" sz="2400" dirty="0"/>
          </a:p>
          <a:p>
            <a:pPr>
              <a:buFont typeface="Wingdings" pitchFamily="2" charset="2"/>
              <a:buChar char="Ш"/>
            </a:pPr>
            <a:r>
              <a:rPr lang="ru-RU" altLang="ru-RU" sz="2400" dirty="0"/>
              <a:t> </a:t>
            </a:r>
            <a:r>
              <a:rPr lang="en-US" altLang="ru-RU" sz="2400" dirty="0"/>
              <a:t>use of analytical results to solve scientific problems</a:t>
            </a:r>
            <a:endParaRPr lang="ru-RU" altLang="ru-RU" sz="2400" b="1" dirty="0"/>
          </a:p>
          <a:p>
            <a:pPr>
              <a:buFont typeface="Wingdings" pitchFamily="2" charset="2"/>
              <a:buChar char="Ш"/>
            </a:pPr>
            <a:r>
              <a:rPr lang="en-US" sz="2400" dirty="0"/>
              <a:t>in the presentation of a new view on the question, which will expand the approach to its study, will be the basis for the nomination of original, scientifically reasoned hypotheses</a:t>
            </a:r>
            <a:endParaRPr lang="ru-RU" altLang="ru-RU" sz="2400" dirty="0"/>
          </a:p>
          <a:p>
            <a:pPr>
              <a:buFont typeface="Wingdings" pitchFamily="2" charset="2"/>
              <a:buChar char="Ш"/>
            </a:pPr>
            <a:r>
              <a:rPr lang="ru-RU" altLang="ru-RU" sz="20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5813" y="2306638"/>
            <a:ext cx="606425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ru-RU" b="1" dirty="0"/>
              <a:t>shows how the results were able to expand the theoretical base of science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222375"/>
            <a:ext cx="813911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The value of work from the point of view of theory is a contribution to the study of thematic material, which consists in replenishing knowledge about the subject and object of research or offering an innovative approach to the problem
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35100" y="2338388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D7797-71F1-465B-A8CF-8F35BC1568D2}" type="slidenum">
              <a:rPr lang="ru-RU" altLang="ru-RU" smtClean="0">
                <a:solidFill>
                  <a:srgbClr val="898989"/>
                </a:solidFill>
              </a:rPr>
              <a:pPr/>
              <a:t>28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90713" y="381000"/>
            <a:ext cx="5195887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/>
              <a:t>Теоретическая значимость 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362200" y="3065463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 i="1">
                <a:solidFill>
                  <a:srgbClr val="009900"/>
                </a:solidFill>
              </a:rPr>
              <a:t>Заключается в возможности: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95400" y="3544888"/>
            <a:ext cx="74676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Ш"/>
            </a:pPr>
            <a:r>
              <a:rPr lang="ru-RU" altLang="ru-RU" sz="2400"/>
              <a:t> </a:t>
            </a:r>
            <a:r>
              <a:rPr lang="ru-RU" altLang="ru-RU" sz="2000" b="1"/>
              <a:t>расширении представления </a:t>
            </a:r>
            <a:r>
              <a:rPr lang="ru-RU" altLang="ru-RU" sz="2000"/>
              <a:t>об изучаемых понятиях, событиях, явлениях, проблемах</a:t>
            </a:r>
          </a:p>
          <a:p>
            <a:pPr>
              <a:buFont typeface="Wingdings" pitchFamily="2" charset="2"/>
              <a:buChar char="Ш"/>
            </a:pPr>
            <a:endParaRPr lang="ru-RU" altLang="ru-RU" sz="2000"/>
          </a:p>
          <a:p>
            <a:pPr>
              <a:buFont typeface="Wingdings" pitchFamily="2" charset="2"/>
              <a:buChar char="Ш"/>
            </a:pPr>
            <a:r>
              <a:rPr lang="ru-RU" altLang="ru-RU" sz="2000"/>
              <a:t> использования аналитических </a:t>
            </a:r>
            <a:r>
              <a:rPr lang="ru-RU" altLang="ru-RU" sz="2000" b="1"/>
              <a:t>результатов</a:t>
            </a:r>
            <a:r>
              <a:rPr lang="ru-RU" altLang="ru-RU" sz="2000"/>
              <a:t> в решении научных проблем</a:t>
            </a:r>
            <a:endParaRPr lang="ru-RU" altLang="ru-RU" sz="2000" b="1"/>
          </a:p>
          <a:p>
            <a:pPr>
              <a:buFont typeface="Wingdings" pitchFamily="2" charset="2"/>
              <a:buChar char="Ш"/>
            </a:pPr>
            <a:endParaRPr lang="ru-RU" altLang="ru-RU" sz="2000"/>
          </a:p>
          <a:p>
            <a:pPr>
              <a:buFont typeface="Wingdings" pitchFamily="2" charset="2"/>
              <a:buChar char="Ш"/>
            </a:pPr>
            <a:r>
              <a:rPr lang="ru-RU" altLang="ru-RU" sz="2000"/>
              <a:t> </a:t>
            </a:r>
            <a:r>
              <a:rPr lang="ru-RU" sz="2000"/>
              <a:t>в представлении </a:t>
            </a:r>
            <a:r>
              <a:rPr lang="ru-RU" sz="2000" b="1"/>
              <a:t>нового взгляда </a:t>
            </a:r>
            <a:r>
              <a:rPr lang="ru-RU" sz="2000"/>
              <a:t>на вопрос, что расширит подход к его изучению, станет основой для выдвижения оригинальных, научно аргументированных гипотез</a:t>
            </a:r>
            <a:endParaRPr lang="ru-RU" altLang="ru-RU" sz="2000"/>
          </a:p>
        </p:txBody>
      </p:sp>
      <p:sp>
        <p:nvSpPr>
          <p:cNvPr id="6" name="Прямоугольник 5"/>
          <p:cNvSpPr/>
          <p:nvPr/>
        </p:nvSpPr>
        <p:spPr>
          <a:xfrm>
            <a:off x="2055813" y="2306638"/>
            <a:ext cx="6064250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/>
              <a:t>показывается, как полученные результаты смогли расширить теоретическую базу науки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222375"/>
            <a:ext cx="8139113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Ценность труда с точки зрения теории - это вклад в изучение тематического материала, заключающийся в пополнении знаний о предмете и объекте исследования или предложении инновационного подхода к проблеме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35100" y="2338388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962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CDEFD-FE8F-400E-BC37-1CB61B061B2A}" type="slidenum">
              <a:rPr lang="ru-RU" altLang="ru-RU" smtClean="0">
                <a:solidFill>
                  <a:srgbClr val="898989"/>
                </a:solidFill>
              </a:rPr>
              <a:pPr/>
              <a:t>29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381000"/>
            <a:ext cx="4899025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Practical significance </a:t>
            </a:r>
            <a:endParaRPr lang="ru-RU" altLang="ru-RU" sz="3200" b="1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362200" y="3065463"/>
            <a:ext cx="533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 i="1" dirty="0">
                <a:solidFill>
                  <a:srgbClr val="009900"/>
                </a:solidFill>
              </a:rPr>
              <a:t>It is about the possibilities: 
</a:t>
            </a:r>
            <a:endParaRPr lang="ru-RU" altLang="ru-RU" sz="2400" b="1" i="1" dirty="0">
              <a:solidFill>
                <a:srgbClr val="009900"/>
              </a:solidFill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295400" y="3544888"/>
            <a:ext cx="7467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Ш"/>
            </a:pPr>
            <a:r>
              <a:rPr lang="ru-RU" altLang="ru-RU" sz="2400" dirty="0"/>
              <a:t> </a:t>
            </a:r>
            <a:r>
              <a:rPr lang="en-US" altLang="ru-RU" sz="2000" b="1" dirty="0"/>
              <a:t>solutions based on the results of a practical task
</a:t>
            </a:r>
            <a:r>
              <a:rPr lang="ru-RU" altLang="ru-RU" sz="2000" dirty="0"/>
              <a:t> </a:t>
            </a:r>
            <a:r>
              <a:rPr lang="en-US" altLang="ru-RU" sz="2000" dirty="0"/>
              <a:t>further scientific research
</a:t>
            </a:r>
            <a:r>
              <a:rPr lang="en-US" altLang="ru-RU" sz="2000" b="1" dirty="0"/>
              <a:t>use of the data obtained in the process of training certain specialists</a:t>
            </a:r>
            <a:endParaRPr lang="ru-RU" alt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7075" y="2167930"/>
            <a:ext cx="606425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ru-RU" b="1" dirty="0"/>
              <a:t>shows what the results of the study can provide for practice and what have already been given
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6763" y="1222375"/>
            <a:ext cx="775335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Disclosure of the practical meaning (application) of research work, description of how the results can be applied
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09713" y="2046288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EABE2EAC-7F53-45D5-B092-5F21888691C8}"/>
                  </a:ext>
                </a:extLst>
              </p14:cNvPr>
              <p14:cNvContentPartPr/>
              <p14:nvPr/>
            </p14:nvContentPartPr>
            <p14:xfrm>
              <a:off x="3907800" y="2050200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EABE2EAC-7F53-45D5-B092-5F21888691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8440" y="2040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63B9A-DC7E-46E4-A628-88BF2C3F1E81}" type="slidenum">
              <a:rPr lang="ru-RU" altLang="ru-RU" smtClean="0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304800"/>
            <a:ext cx="81534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Methodological apparatus of research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85800" y="13716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The general logic of the study
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381000" y="2160588"/>
            <a:ext cx="2743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GENERAL ANALYSIS
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797175" y="3527425"/>
            <a:ext cx="27432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IDENTIFYING PROBLEMS
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181600" y="4833938"/>
            <a:ext cx="35814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Recommendations
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2085360">
            <a:off x="2687638" y="3184525"/>
            <a:ext cx="661987" cy="544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85360">
            <a:off x="5049838" y="4559300"/>
            <a:ext cx="661987" cy="544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4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CDEFD-FE8F-400E-BC37-1CB61B061B2A}" type="slidenum">
              <a:rPr lang="ru-RU" altLang="ru-RU" smtClean="0">
                <a:solidFill>
                  <a:srgbClr val="898989"/>
                </a:solidFill>
              </a:rPr>
              <a:pPr/>
              <a:t>30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381000"/>
            <a:ext cx="4899025" cy="519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/>
              <a:t>Практическая значимость 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362200" y="3065463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 i="1">
                <a:solidFill>
                  <a:srgbClr val="009900"/>
                </a:solidFill>
              </a:rPr>
              <a:t>Заключается в возможности: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295400" y="3544888"/>
            <a:ext cx="7467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Ш"/>
            </a:pPr>
            <a:r>
              <a:rPr lang="ru-RU" altLang="ru-RU" sz="2400"/>
              <a:t> </a:t>
            </a:r>
            <a:r>
              <a:rPr lang="ru-RU" altLang="ru-RU" sz="2000" b="1"/>
              <a:t>решения</a:t>
            </a:r>
            <a:r>
              <a:rPr lang="ru-RU" altLang="ru-RU" sz="2000"/>
              <a:t> на основе полученных результатов той или иной </a:t>
            </a:r>
            <a:r>
              <a:rPr lang="ru-RU" altLang="ru-RU" sz="2000" b="1"/>
              <a:t>практической задачи</a:t>
            </a:r>
          </a:p>
          <a:p>
            <a:pPr>
              <a:buFont typeface="Wingdings" pitchFamily="2" charset="2"/>
              <a:buChar char="Ш"/>
            </a:pPr>
            <a:endParaRPr lang="ru-RU" altLang="ru-RU" sz="2000"/>
          </a:p>
          <a:p>
            <a:pPr>
              <a:buFont typeface="Wingdings" pitchFamily="2" charset="2"/>
              <a:buChar char="Ш"/>
            </a:pPr>
            <a:r>
              <a:rPr lang="ru-RU" altLang="ru-RU" sz="2000"/>
              <a:t> проведения </a:t>
            </a:r>
            <a:r>
              <a:rPr lang="ru-RU" altLang="ru-RU" sz="2000" b="1"/>
              <a:t>дальнейших</a:t>
            </a:r>
            <a:r>
              <a:rPr lang="ru-RU" altLang="ru-RU" sz="2000"/>
              <a:t> научных </a:t>
            </a:r>
            <a:r>
              <a:rPr lang="ru-RU" altLang="ru-RU" sz="2000" b="1"/>
              <a:t>исследовании</a:t>
            </a:r>
          </a:p>
          <a:p>
            <a:pPr>
              <a:buFont typeface="Wingdings" pitchFamily="2" charset="2"/>
              <a:buChar char="Ш"/>
            </a:pPr>
            <a:endParaRPr lang="ru-RU" altLang="ru-RU" sz="2000"/>
          </a:p>
          <a:p>
            <a:pPr>
              <a:buFont typeface="Wingdings" pitchFamily="2" charset="2"/>
              <a:buChar char="Ш"/>
            </a:pPr>
            <a:r>
              <a:rPr lang="ru-RU" altLang="ru-RU" sz="2000"/>
              <a:t> </a:t>
            </a:r>
            <a:r>
              <a:rPr lang="ru-RU" altLang="ru-RU" sz="2000" b="1"/>
              <a:t>использования</a:t>
            </a:r>
            <a:r>
              <a:rPr lang="ru-RU" altLang="ru-RU" sz="2000"/>
              <a:t> полученных данных в процессе </a:t>
            </a:r>
            <a:r>
              <a:rPr lang="ru-RU" altLang="ru-RU" sz="2000" b="1"/>
              <a:t>подготовки</a:t>
            </a:r>
            <a:r>
              <a:rPr lang="ru-RU" altLang="ru-RU" sz="2000"/>
              <a:t> тех или иных специалистов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5813" y="2012950"/>
            <a:ext cx="606425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b="1" dirty="0"/>
              <a:t>показывается, что могут дать для практики результаты исследования и что уже дали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6763" y="1222375"/>
            <a:ext cx="775335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раскрытие практического значения (применения) исследовательской работы, описание того, как могут применяться полученные результаты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09713" y="2046288"/>
            <a:ext cx="381000" cy="584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8753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543800" cy="5492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Issues for preparation and discussion
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954272" y="1631951"/>
            <a:ext cx="8077200" cy="47244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ru-RU" b="1" dirty="0">
                <a:solidFill>
                  <a:srgbClr val="006600"/>
                </a:solidFill>
              </a:rPr>
              <a:t>How are the goals and objectives of scientific research defined?
How do you choose the purpose and objectives of the study?
How do I choose an object and a subject of study? What is their relationship?
What does the logical structure of scientific research include?
How do you determine the novelty of the study?
</a:t>
            </a:r>
            <a:endParaRPr lang="ru-RU" altLang="ru-RU" dirty="0"/>
          </a:p>
        </p:txBody>
      </p:sp>
      <p:sp>
        <p:nvSpPr>
          <p:cNvPr id="2253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08C6C-90C3-4A2C-AE42-01F879A274C0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49E5-5E0E-425A-BD02-66C6F6B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106742"/>
            <a:ext cx="7429500" cy="7020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научных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CC8C0-25D6-4842-89B8-E7DA5CE5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2294874"/>
            <a:ext cx="8262918" cy="32407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-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работа;</a:t>
            </a:r>
          </a:p>
          <a:p>
            <a:pPr marL="0" indent="0" algn="just">
              <a:buNone/>
            </a:pP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научно-методическая;</a:t>
            </a:r>
          </a:p>
          <a:p>
            <a:pPr marL="0" indent="0" algn="just">
              <a:buNone/>
            </a:pP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научно-исследовательская.</a:t>
            </a:r>
            <a:endParaRPr lang="ru-RU" sz="1800" dirty="0"/>
          </a:p>
          <a:p>
            <a:pPr marL="0" indent="0" algn="just">
              <a:buNone/>
            </a:pP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методической работы от научно-методической заключается в элементах новизны. </a:t>
            </a:r>
          </a:p>
          <a:p>
            <a:pPr marL="0" indent="0" algn="just">
              <a:buNone/>
            </a:pP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том же самом обобщении в экспериментальных условиях воспроизведены новые закономерности обучения и воспитания, то подобное исследование можно именовать научно-методическим.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49C590-8AF4-4998-A8B6-28D84995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10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49E5-5E0E-425A-BD02-66C6F6B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106742"/>
            <a:ext cx="7429500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Types of research</a:t>
            </a:r>
            <a:r>
              <a:rPr lang="en-US" sz="2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endParaRPr lang="ru-RU" sz="28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CC8C0-25D6-4842-89B8-E7DA5CE5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7" y="2294873"/>
            <a:ext cx="8367855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- Methodical work
- Scientific and methodical;
- Research.
- The difference between methodical work and scientific and methodical is the elements of novelty. 
- If new patterns of learning and education are reproduced in the same generalization in experimental conditions, such research can be called scientific and methodical.</a:t>
            </a:r>
            <a:r>
              <a:rPr lang="en-US" sz="1800" dirty="0"/>
              <a:t>
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49C590-8AF4-4998-A8B6-28D84995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024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765AE-A532-4155-AEF4-F44B6784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98" y="1361291"/>
            <a:ext cx="7658378" cy="656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Scientific and methodical work is essentially a private case of research </a:t>
            </a:r>
            <a:r>
              <a:rPr lang="en-US" sz="20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
</a:t>
            </a:r>
            <a:endParaRPr lang="ru-RU" sz="20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38C15F-1694-42E0-B153-48826ADF1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80" y="2850699"/>
            <a:ext cx="5184576" cy="29703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methodology is a kind of research program as a whole, the result of a comprehensive preliminary development of a particular problem. 
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methods are ways to obtain data.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1C4D20-F94A-44DE-8697-3C61C36E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6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E6E87A96-AA55-47EB-82DB-0587B889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0898"/>
            <a:ext cx="2935309" cy="22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31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C98ED-09F9-4A37-814B-06C89A42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702078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Stages of scientific research 
</a:t>
            </a:r>
            <a:endParaRPr lang="ru-RU" sz="18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50925-9B5B-448D-AD54-86CB3B87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9" y="2026708"/>
            <a:ext cx="8399385" cy="410607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Choosing the topic of the study.
2. Identify the subject and subject of the study.
Identify goals and objectives.
The wording of the name of the work.
5. Develop a hypothesis.
6. Making a research plan.
7. Working with literature.
8. Selection of those under study.
A selection of research methods.
The study's conditions.
11. Conducting a study (material collection).
Processing the results of the study.
The formulation of conclusions and proposals.
14. Making a job.
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98840A-A68A-422F-B694-9A10D67F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6" name="Picture 20" descr="ÐÐ°ÑÑÐ¸Ð½ÐºÐ¸ Ð¿Ð¾ Ð·Ð°Ð¿ÑÐ¾ÑÑ ÐºÐ°ÑÑÐ¸Ð½ÐºÐ¸ ÑÐ¿Ð¾ÑÑ Ð¸ Ð½Ð°ÑÐºÐ°">
            <a:extLst>
              <a:ext uri="{FF2B5EF4-FFF2-40B4-BE49-F238E27FC236}">
                <a16:creationId xmlns:a16="http://schemas.microsoft.com/office/drawing/2014/main" id="{A96A3102-8D43-4817-8E71-2EB961C3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026709"/>
            <a:ext cx="3348373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78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8447-1065-44FF-B9EA-810AF2D5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72" y="1113311"/>
            <a:ext cx="7658378" cy="4966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Choosing a research topic
</a:t>
            </a:r>
            <a:endParaRPr lang="ru-RU" sz="18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004B3-1F88-438A-8FE2-65E50FAC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6" y="1970838"/>
            <a:ext cx="5165282" cy="3572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knowledge, facts, contradictory scientific ideas create grounds for scientific research. 
Setting a scientific problem suggests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such a deficit;
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of the need to eliminate the deficit;
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formulating the problem.
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FA729B-6615-4225-A3D5-477935AE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pic>
        <p:nvPicPr>
          <p:cNvPr id="5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F0A6378-7B1E-4D69-835E-41AB2F49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132856"/>
            <a:ext cx="3005042" cy="30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1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79162-5CAC-4CEE-9C63-74B7F4FB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548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Determining the object of the study
</a:t>
            </a:r>
            <a:endParaRPr lang="ru-RU" sz="1800" b="1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F2DB1-DE61-44C8-9EB0-8365A1D98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024844"/>
            <a:ext cx="4860540" cy="3244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 of the study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process or phenomenon that is chosen to study, contain a problem situation and serve as a source of information necessary for the researcher. </a:t>
            </a:r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 of the study can be processes: educational, educational, organizational, training, management, etc.
</a:t>
            </a:r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BC43A6-580C-4954-8D9D-D9A17B1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pic>
        <p:nvPicPr>
          <p:cNvPr id="5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8CC78EAA-AAC5-4497-A495-57E3199F5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2672916"/>
            <a:ext cx="3413185" cy="21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79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C2EFB-2B82-4A23-ABF4-204139F1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1" y="1160748"/>
            <a:ext cx="7655998" cy="756084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effectLst/>
              </a:rPr>
            </a:br>
            <a:endParaRPr lang="ru-RU" sz="1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3EC47-FBEA-4C02-9D17-7D4CCE8E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1831034"/>
            <a:ext cx="8046894" cy="19982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могут выступать: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совершенствование и развитие учебно-воспитатель­ного процесса; 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формы и ме­тоды педагогической деятельности; 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диагностика учебно-воспита­тельного процесса; 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пути, условия, факторы совершенствования обучения, воспитания, тренировки и др.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74595-4F50-4937-B52F-39C34AFC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5" name="Picture 8" descr="ÐÐ°ÑÑÐ¸Ð½ÐºÐ¸ Ð¿Ð¾ Ð·Ð°Ð¿ÑÐ¾ÑÑ Ð¼ÐµÐ´Ð¸ÑÐ¸Ð½Ð° Ð¸ Ð½Ð°ÑÐºÐ° Ð² ÑÐ¿Ð¾ÑÑÐµ Ð¸ ÑÑÐµÐ½Ð¸ÑÐ¾Ð²ÐºÐ°Ñ ÐºÐ°ÑÑÐ¸Ð½ÐºÐ¸">
            <a:extLst>
              <a:ext uri="{FF2B5EF4-FFF2-40B4-BE49-F238E27FC236}">
                <a16:creationId xmlns:a16="http://schemas.microsoft.com/office/drawing/2014/main" id="{33909867-D61F-46D3-8022-05E845E2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06" y="3829256"/>
            <a:ext cx="5058187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DCFE23-4CE5-4386-B952-72B4314062E8}"/>
              </a:ext>
            </a:extLst>
          </p:cNvPr>
          <p:cNvSpPr/>
          <p:nvPr/>
        </p:nvSpPr>
        <p:spPr>
          <a:xfrm>
            <a:off x="1331640" y="1322766"/>
            <a:ext cx="5994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предмета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68764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1A888-5130-4BBC-9F47-7DAD7914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02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цели и задач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9DA7E-1A02-45B1-8924-E4FD9887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2402886"/>
            <a:ext cx="4698522" cy="28668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формули­руется кратко выра­жая то основное, что намеревается сделать исследователь.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исследований может быть: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методик и средств обучения, тренировки, воспитания способностей личности,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двигательных способностей, форм и методов фи­зического воспитания в различных структурных подразделениях и возрастных группах,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со­держания обучения, путей и средств совершенствования управле­ния учебно-тренировочным и воспитательным процессом и т. д.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08EB8-97B8-42A2-86E4-BA76F3A8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1026" name="Picture 2" descr="ÐÐ°ÑÑÐ¸Ð½ÐºÐ¸ Ð¿Ð¾ Ð·Ð°Ð¿ÑÐ¾ÑÑ Ð½Ð°ÑÐºÐ° Ð¸ ÑÐ¿Ð¾ÑÑ ÐºÐ°ÑÑÐ¸Ð½ÐºÐ¸">
            <a:extLst>
              <a:ext uri="{FF2B5EF4-FFF2-40B4-BE49-F238E27FC236}">
                <a16:creationId xmlns:a16="http://schemas.microsoft.com/office/drawing/2014/main" id="{6CF71629-0353-4A41-9899-859AC81A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02" y="2402886"/>
            <a:ext cx="3402378" cy="25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6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A55D84-1430-4CC7-AEBE-DBE95ACA8CCA}" type="slidenum">
              <a:rPr lang="ru-RU" altLang="ru-RU" smtClean="0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533400" y="2638425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ru-RU" altLang="ru-RU" sz="4000" b="1" dirty="0"/>
          </a:p>
          <a:p>
            <a:pPr algn="ctr">
              <a:buFontTx/>
              <a:buNone/>
              <a:defRPr/>
            </a:pPr>
            <a:endParaRPr lang="ru-RU" altLang="ru-RU" sz="4000" b="1" dirty="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904245" y="798513"/>
            <a:ext cx="2317750" cy="485775"/>
          </a:xfrm>
          <a:prstGeom prst="rightArrow">
            <a:avLst>
              <a:gd name="adj1" fmla="val 50000"/>
              <a:gd name="adj2" fmla="val 50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8716" y="556504"/>
            <a:ext cx="3797596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3200" b="1" kern="1100" dirty="0"/>
              <a:t>SELECTING A THEME
</a:t>
            </a:r>
            <a:endParaRPr lang="ru-RU" sz="3200" kern="1100" dirty="0"/>
          </a:p>
        </p:txBody>
      </p:sp>
      <p:sp>
        <p:nvSpPr>
          <p:cNvPr id="3078" name="Прямоугольник 15"/>
          <p:cNvSpPr>
            <a:spLocks noChangeArrowheads="1"/>
          </p:cNvSpPr>
          <p:nvPr/>
        </p:nvSpPr>
        <p:spPr bwMode="auto">
          <a:xfrm>
            <a:off x="740780" y="3208338"/>
            <a:ext cx="77237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fontAlgn="t"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>
                <a:solidFill>
                  <a:schemeClr val="accent1"/>
                </a:solidFill>
              </a:rPr>
              <a:t>Objective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/>
              <a:t>(relevance, novelty, problem, prospect of research) </a:t>
            </a:r>
            <a:endParaRPr lang="ru-RU" dirty="0"/>
          </a:p>
          <a:p>
            <a:pPr marL="285750" indent="-285750" algn="just" fontAlgn="t"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>
                <a:solidFill>
                  <a:schemeClr val="accent1"/>
                </a:solidFill>
              </a:rPr>
              <a:t>Subjective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/>
              <a:t>(individual characteristics of the researcher, the level and quality of education, the scientific interests of the leader) factors</a:t>
            </a:r>
            <a:endParaRPr lang="ru-RU" dirty="0">
              <a:solidFill>
                <a:srgbClr val="5F5F5F"/>
              </a:solidFill>
              <a:latin typeface="Tahoma" pitchFamily="34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2819400" y="2640013"/>
            <a:ext cx="2377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Determined by factors:</a:t>
            </a:r>
            <a:r>
              <a:rPr lang="en-US" sz="1600" b="1" dirty="0">
                <a:solidFill>
                  <a:srgbClr val="000000"/>
                </a:solidFill>
              </a:rPr>
              <a:t>
</a:t>
            </a:r>
            <a:endParaRPr lang="ru-RU" b="1" dirty="0"/>
          </a:p>
        </p:txBody>
      </p:sp>
      <p:sp>
        <p:nvSpPr>
          <p:cNvPr id="3080" name="Прямоугольник 3"/>
          <p:cNvSpPr>
            <a:spLocks noChangeArrowheads="1"/>
          </p:cNvSpPr>
          <p:nvPr/>
        </p:nvSpPr>
        <p:spPr bwMode="auto">
          <a:xfrm>
            <a:off x="3032125" y="1828800"/>
            <a:ext cx="2712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topic should be topical
</a:t>
            </a:r>
            <a:endParaRPr lang="ru-RU" dirty="0"/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2422525" y="172085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i="1">
                <a:solidFill>
                  <a:srgbClr val="FF0000"/>
                </a:solidFill>
                <a:cs typeface="Adobe Hebrew" pitchFamily="18" charset="-79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62600" y="5287963"/>
            <a:ext cx="2514600" cy="646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Must not be too narrow
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0925" y="5283200"/>
            <a:ext cx="2514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Should not be too wide.
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921125" y="5302250"/>
            <a:ext cx="13716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4785CA4D-7641-4796-9237-2910B726E2C8}"/>
                  </a:ext>
                </a:extLst>
              </p14:cNvPr>
              <p14:cNvContentPartPr/>
              <p14:nvPr/>
            </p14:nvContentPartPr>
            <p14:xfrm>
              <a:off x="571680" y="4757760"/>
              <a:ext cx="7986960" cy="167184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4785CA4D-7641-4796-9237-2910B726E2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320" y="4748400"/>
                <a:ext cx="8005680" cy="16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51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BE482-F9B1-427A-B68A-181C894D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29" y="1296469"/>
            <a:ext cx="7429500" cy="3780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конкретизируется  в задачах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76715-2C37-4BD0-8D0A-632289C5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24844"/>
            <a:ext cx="8532949" cy="2052228"/>
          </a:xfrm>
        </p:spPr>
        <p:txBody>
          <a:bodyPr>
            <a:normAutofit/>
          </a:bodyPr>
          <a:lstStyle/>
          <a:p>
            <a:pPr algn="just"/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 - связана с уточнением структуры изучаемого объекта.</a:t>
            </a:r>
          </a:p>
          <a:p>
            <a:pPr algn="just"/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- связана с анализом реального состояния предмета исследования.</a:t>
            </a:r>
          </a:p>
          <a:p>
            <a:pPr algn="just"/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-  с выявлением путей и средств повышения эффективности  исследуемого явления.</a:t>
            </a:r>
          </a:p>
          <a:p>
            <a:pPr algn="just"/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– с опытно-экспериментальной проверкой эффективности пред­лагае­мых преобразований.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5F6E9D-09DE-4810-A7F8-DFDC3065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15362" name="Picture 2" descr="ÐÐ°ÑÑÐ¸Ð½ÐºÐ¸ Ð¿Ð¾ Ð·Ð°Ð¿ÑÐ¾ÑÑ ÐºÐ°Ðº Ð¿ÑÐ°Ð²Ð¸Ð»ÑÐ½Ð¾ Ð½Ð°Ð·Ð²Ð°ÑÑ Ð½Ð°ÑÑÐ½ÑÑ ÑÐ°Ð±Ð¾ÑÑ ÐºÐ°ÑÑÐ¸Ð½ÐºÐ¸">
            <a:extLst>
              <a:ext uri="{FF2B5EF4-FFF2-40B4-BE49-F238E27FC236}">
                <a16:creationId xmlns:a16="http://schemas.microsoft.com/office/drawing/2014/main" id="{8C3E3498-1F99-4624-80F5-912A0ADA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93" y="4023066"/>
            <a:ext cx="3726414" cy="18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26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98C59-BFDE-4DB0-95BA-201C8E71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54837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Формулировка названия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3EEF7-25D6-4A47-9839-482FED5C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2078850"/>
            <a:ext cx="5832648" cy="3078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 необходимо формулировать  кратко, точно в соответствии с ее содержанием, должен быть отражен предмет исследования. Часто в ходе исследования возникают более удачные названия.</a:t>
            </a:r>
          </a:p>
          <a:p>
            <a:pPr marL="0" indent="0" algn="just">
              <a:buNone/>
            </a:pPr>
            <a:endParaRPr lang="ru-RU" dirty="0">
              <a:effectLst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C7F5DF-FD4D-4728-8EEE-FCE024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pic>
        <p:nvPicPr>
          <p:cNvPr id="614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3D0DFFE7-F37B-4ECD-B229-D323632F6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60" y="2564904"/>
            <a:ext cx="23042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66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95E84-F6E8-499A-A355-A1C5E752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106742"/>
            <a:ext cx="7429500" cy="55060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гипотезы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158E2-4B58-4F01-8881-C4948FC52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1808820"/>
            <a:ext cx="5076565" cy="339183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научное предположение, требующее проверки на опыте и теоретического обоснования, подтверждения. Все гипотезы делятся на описательные и объясни­тельные. </a:t>
            </a:r>
          </a:p>
          <a:p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описывается связь между педагогическими средствами формирования того или иного качества и результатом экспериментальной деятельности. </a:t>
            </a:r>
          </a:p>
          <a:p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вторых раскрываются внутренние условия, механизмы, причины и следствия.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CCCCA2-EE65-4237-A8DA-0EF199F3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E3C2ABB-68C0-4A37-873D-4CE0EB93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88233"/>
            <a:ext cx="3330456" cy="20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86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CA989-84CA-471F-9370-DC99A5E5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7103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Составление плана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C3AD2-72E8-49AA-92F6-C432A393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2078850"/>
            <a:ext cx="5238582" cy="356439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исследования представляет собой намеченную программу действий, которая включает все этапы работы с определением календарных сроков их выполнения.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необходим для того, чтобы правильно организо­вать работу и придать ей более целеустремленный ха­рактер.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FEEC6-4C4C-4E99-B0E5-5A25C95A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pic>
        <p:nvPicPr>
          <p:cNvPr id="1026" name="Picture 2" descr="ÐÐ°ÑÑÐ¸Ð½ÐºÐ¸ Ð¿Ð¾ Ð·Ð°Ð¿ÑÐ¾ÑÑ Ð½Ð°ÑÑÐ½ÑÐ¹ Ð¿Ð»Ð°Ð½ ÐºÐ°ÑÑÐ¸Ð½ÐºÐ¸">
            <a:extLst>
              <a:ext uri="{FF2B5EF4-FFF2-40B4-BE49-F238E27FC236}">
                <a16:creationId xmlns:a16="http://schemas.microsoft.com/office/drawing/2014/main" id="{B9DA7607-5BEE-4C4B-99DF-F7B15AB4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2" y="2780928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34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B2CBC-6B7D-4542-80A0-1F367138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7103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Работа с литературой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639A0-6B75-4BE0-8DB4-D0EE6B4E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2078850"/>
            <a:ext cx="4968552" cy="319085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работы с литературными источниками зависит от знания определенных правил их поиска, со­ответствующей методики изучения и конспектирования.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«литературным источником» понимается документ, содержащий какую-либо информацию (монография, статья, тезисы, книга и т.п.).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E18EEB-26A9-4195-9582-53CBDFD4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pic>
        <p:nvPicPr>
          <p:cNvPr id="4100" name="Picture 4" descr="ÐÐ°ÑÑÐ¸Ð½ÐºÐ¸ Ð¿Ð¾ Ð·Ð°Ð¿ÑÐ¾ÑÑ ÑÐ°Ð±Ð¾ÑÐ° Ñ Ð»Ð¸ÑÐµÑÐ°ÑÑÑÐ¾Ð¹ ÐºÐ°ÑÑÐ¸Ð½ÐºÐ¸ ÑÐ¾ÑÐ¾">
            <a:extLst>
              <a:ext uri="{FF2B5EF4-FFF2-40B4-BE49-F238E27FC236}">
                <a16:creationId xmlns:a16="http://schemas.microsoft.com/office/drawing/2014/main" id="{8F2A788D-A28C-48AC-B52D-D8FD5BAF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15" y="2456892"/>
            <a:ext cx="3317033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514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DC634-2ACF-41E7-B9FE-54BF74F6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764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Подбор исследуемых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00A18-64B9-433E-8C14-57414DE6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078850"/>
            <a:ext cx="5346593" cy="3121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Иссле­дуемые лица должны быть максимально идентичными по своим характеристикам.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этом случае можно будет утверждать, что эффективность педагогического процесса достигнута за счет нового учебно-воспитатель­ного элемента, а не за счет лучшего физиче­ского развития исследуемых экспериментальной группы.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AA7D0A-02B7-4810-BF6C-F362CAE5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  <p:pic>
        <p:nvPicPr>
          <p:cNvPr id="6" name="Picture 2" descr="ÐÐ°ÑÑÐ¸Ð½ÐºÐ¸ Ð¿Ð¾ Ð·Ð°Ð¿ÑÐ¾ÑÑ Ð½Ð°ÑÐºÐ° Ð¸ ÑÐ¿Ð¾ÑÑ ÐºÐ°ÑÑÐ¸Ð½ÐºÐ¸">
            <a:extLst>
              <a:ext uri="{FF2B5EF4-FFF2-40B4-BE49-F238E27FC236}">
                <a16:creationId xmlns:a16="http://schemas.microsoft.com/office/drawing/2014/main" id="{0C89CFEC-AA24-4C59-B086-0C73D5B7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2417090"/>
            <a:ext cx="2678290" cy="20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71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7CE5-B6F5-4D07-918E-32E245A2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98730"/>
            <a:ext cx="7429500" cy="54006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Выбор методов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D5CB3-81BD-4257-A756-73E7A19A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1916833"/>
            <a:ext cx="5508612" cy="362671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получения сбора, обработки или анализа данных.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Наиболь­шее распространение методы: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научно-методической литературы, документальных и архивных материалов;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(беседа, интервью и анкетирование);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испытания (тестирование);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оценивание;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наблюдение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эксперимент;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математической обработки.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AEF05-77C3-4F05-9152-9098083F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pic>
        <p:nvPicPr>
          <p:cNvPr id="5" name="Picture 22" descr="ÐÐ¾ÑÐ¾Ð¶ÐµÐµ Ð¸Ð·Ð¾Ð±ÑÐ°Ð¶ÐµÐ½Ð¸Ðµ">
            <a:extLst>
              <a:ext uri="{FF2B5EF4-FFF2-40B4-BE49-F238E27FC236}">
                <a16:creationId xmlns:a16="http://schemas.microsoft.com/office/drawing/2014/main" id="{A5142103-DD46-497B-8584-49899831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2" y="2702146"/>
            <a:ext cx="2741452" cy="20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15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4CC8D-4ED2-47A9-B4BB-8EE0819E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02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Сущность педагогического эксперимента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467A8-6AC9-4CB7-A2E7-3147354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4" y="2078850"/>
            <a:ext cx="5454606" cy="3121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педагогический экспери­мент включает в себя один или несколь­ко методов сбора текущей информации.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Предшествует им использование методов получе­ния ретроспективной информации (опрос, анализ литературных и документальных источников).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служит осно­ванием считать эксперимент комплексным методом науч­ного познания.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930D80-EF98-4E95-84A2-28F0914C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pic>
        <p:nvPicPr>
          <p:cNvPr id="5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ACE34638-DC9D-4A7D-8A06-A96DECD8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55012"/>
            <a:ext cx="3192939" cy="21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21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0F94-D281-4AAE-B5FA-F23A690E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563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Организация условий проведения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EDF64-9492-4AE7-B6F7-3623AD50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86863"/>
            <a:ext cx="4752528" cy="3082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педагогического эксперимента связана с планированием его про­ведения: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Последовательность всех этапов рабо­ты.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Подготовкой всех условий, обеспечивающих полно­ценное исследование: приборов, средств, инструктаж помощников, плани­рование наблюдения, выбор экспериментальных и контрольных групп, оценка всех особенностей экспериментальной базы и т.д.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82A0D9-3A81-4755-9A0D-AD4BBE45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pic>
        <p:nvPicPr>
          <p:cNvPr id="6" name="Picture 4" descr="ÐÐ°ÑÑÐ¸Ð½ÐºÐ¸ Ð¿Ð¾ Ð·Ð°Ð¿ÑÐ¾ÑÑ Ð¿ÑÐ¸Ð±Ð¾ÑÑ Ð´Ð»Ñ Ð½Ð°ÑÑÐ½Ð¾Ð³Ð¾ Ð¸ÑÑÐ»ÐµÐ´Ð¾Ð²Ð°Ð½Ð¸Ñ ÐºÐ°ÑÑÐ¸Ð½ÐºÐ¸ Ð² ÑÐ¿Ð¾ÑÑÐµ">
            <a:extLst>
              <a:ext uri="{FF2B5EF4-FFF2-40B4-BE49-F238E27FC236}">
                <a16:creationId xmlns:a16="http://schemas.microsoft.com/office/drawing/2014/main" id="{CB6CA406-9E46-4C90-9795-C988504D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342919"/>
            <a:ext cx="3861623" cy="21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0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6EA3-62B4-4C73-A733-761EAD42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7"/>
            <a:ext cx="7429500" cy="56035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Проведение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3A5F6-DB89-4D4C-B5EE-1F319287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1700808"/>
            <a:ext cx="8370931" cy="221424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работы с помощью выбранных методов исследования собирают необходимые эмпирические данные для проверки выдвинутой гипотезы. </a:t>
            </a:r>
          </a:p>
          <a:p>
            <a:pPr algn="just"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проводится на основе общей программы эксперимента, программ ве­дения занятий в экспериментальных и контрольных группах, а также программы ведения наблюдений.</a:t>
            </a:r>
          </a:p>
          <a:p>
            <a:pPr marL="0" indent="0" algn="just">
              <a:buNone/>
            </a:pPr>
            <a:endParaRPr lang="ru-RU" dirty="0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2D3EA-4DFF-4838-BDF6-8BAA1E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  <p:pic>
        <p:nvPicPr>
          <p:cNvPr id="819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E2036C0C-8F29-4FF4-A7B4-09C8A59D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47" y="3870436"/>
            <a:ext cx="4462307" cy="19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0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8BD0A6-C031-4046-AB82-9FF1A357860B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533400" y="2638425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ru-RU" altLang="ru-RU" sz="4000" b="1" dirty="0"/>
          </a:p>
          <a:p>
            <a:pPr algn="ctr">
              <a:buFontTx/>
              <a:buNone/>
              <a:defRPr/>
            </a:pPr>
            <a:endParaRPr lang="ru-RU" altLang="ru-RU" sz="4000" b="1" dirty="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946775" y="1033463"/>
            <a:ext cx="2317750" cy="485775"/>
          </a:xfrm>
          <a:prstGeom prst="rightArrow">
            <a:avLst>
              <a:gd name="adj1" fmla="val 50000"/>
              <a:gd name="adj2" fmla="val 50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2800" y="976313"/>
            <a:ext cx="243840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IDEA (PLAN)</a:t>
            </a:r>
            <a:endParaRPr lang="ru-RU" sz="3200" dirty="0"/>
          </a:p>
        </p:txBody>
      </p:sp>
      <p:sp>
        <p:nvSpPr>
          <p:cNvPr id="4102" name="Прямоугольник 12"/>
          <p:cNvSpPr>
            <a:spLocks noChangeArrowheads="1"/>
          </p:cNvSpPr>
          <p:nvPr/>
        </p:nvSpPr>
        <p:spPr bwMode="auto">
          <a:xfrm>
            <a:off x="381000" y="5679560"/>
            <a:ext cx="8532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ru-RU" b="1" i="1" dirty="0"/>
              <a:t>(as a rule, writing is not issued, but constantly keeps "in the head": in what direction the researcher wants to move, what new scientific knowledge he wants to get)
</a:t>
            </a:r>
            <a:endParaRPr lang="ru-RU" altLang="ru-RU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8013" y="1733550"/>
            <a:ext cx="8305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this is the basic idea, which brings together all the structural elements of the study, determines the order of its conduct and its stages</a:t>
            </a:r>
            <a:endParaRPr lang="ru-RU" b="1" dirty="0"/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838200" y="2809875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ahoma" pitchFamily="34" charset="0"/>
              </a:rPr>
              <a:t> In the IDEA (plan) of the study are built in a logical order:
</a:t>
            </a:r>
            <a:endParaRPr lang="ru-RU" dirty="0"/>
          </a:p>
        </p:txBody>
      </p:sp>
      <p:sp>
        <p:nvSpPr>
          <p:cNvPr id="4105" name="Прямоугольник 15"/>
          <p:cNvSpPr>
            <a:spLocks noChangeArrowheads="1"/>
          </p:cNvSpPr>
          <p:nvPr/>
        </p:nvSpPr>
        <p:spPr bwMode="auto">
          <a:xfrm>
            <a:off x="862013" y="3402013"/>
            <a:ext cx="732155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fontAlgn="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600" dirty="0">
                <a:latin typeface="Tahoma" pitchFamily="34" charset="0"/>
              </a:rPr>
              <a:t>goal, task, hypothesis of research
criteria, indicators of the development of a particular phenomenon correlate with specific methods of research</a:t>
            </a:r>
            <a:endParaRPr lang="ru-RU" sz="1600" dirty="0">
              <a:latin typeface="Tahoma" pitchFamily="34" charset="0"/>
            </a:endParaRPr>
          </a:p>
          <a:p>
            <a:pPr marL="285750" indent="-285750" algn="just" fontAlgn="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600" dirty="0">
                <a:latin typeface="Tahoma" pitchFamily="34" charset="0"/>
              </a:rPr>
              <a:t>determines the sequence of applications of these methods, the order of management of the course of the experiment, the order of registration, accumulation and generalization of experimental material
</a:t>
            </a:r>
            <a:endParaRPr lang="ru-RU" sz="1600" dirty="0">
              <a:latin typeface="Tahoma" pitchFamily="34" charset="0"/>
            </a:endParaRPr>
          </a:p>
        </p:txBody>
      </p:sp>
      <p:sp>
        <p:nvSpPr>
          <p:cNvPr id="4106" name="AutoShape 4"/>
          <p:cNvSpPr>
            <a:spLocks noChangeArrowheads="1"/>
          </p:cNvSpPr>
          <p:nvPr/>
        </p:nvSpPr>
        <p:spPr bwMode="auto">
          <a:xfrm>
            <a:off x="1035050" y="1033463"/>
            <a:ext cx="2317750" cy="485775"/>
          </a:xfrm>
          <a:prstGeom prst="rightArrow">
            <a:avLst>
              <a:gd name="adj1" fmla="val 50000"/>
              <a:gd name="adj2" fmla="val 50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5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266F3-7547-4B8C-AEEB-99B8F1BB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54837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Обработка результатов исследо­вания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3A77B-D425-44B9-B970-7A96C233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36" y="1754814"/>
            <a:ext cx="5622102" cy="344583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исследования начинается с составления сводных таблиц полученных данных.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ручной, и для компьютерной обработки в исходную сводную таблицу заносят начальные данные в фор­ме десятичного числа, т.е. предварительно пересчитать минуты в деся­тичные доли часа, секунды – в десятичные доли минуты, количество меся­цев – в десятичную долю года и т. д.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4C5210-E3B1-45C9-A5F6-85D40987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7BA8B2A-B43B-4AF9-BE22-08B1B1D9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05" y="2456892"/>
            <a:ext cx="2867796" cy="22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46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74656-ADCD-4D4D-AEB3-400D6136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02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Математическая обработка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3C314-0B5D-495E-8A08-B91B8F5CE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70838"/>
            <a:ext cx="5832648" cy="322981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Важнейшими статистическими характеристиками являются: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средняя арифметическая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среднее квадратическое отклонение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коэффициент вариации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Ориентируясь на эти характеристики нормального распределения, можно оценить степень близости к нему рассматриваемого распределения.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1EBF7-D638-4E2B-A83A-EFB14817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  <p:pic>
        <p:nvPicPr>
          <p:cNvPr id="14338" name="Picture 2" descr="ÐÐ°ÑÑÐ¸Ð½ÐºÐ¸ Ð¿Ð¾ Ð·Ð°Ð¿ÑÐ¾ÑÑ Ð¼Ð°ÑÐµÐ¼Ð°ÑÐ¸ÑÐµÑÐºÐ°Ñ Ð¾Ð±ÑÐ°Ð±Ð¾ÑÐºÐ° ÑÐµÐ·ÑÐ»ÑÑÐ°ÑÐ¾Ð² Ð¸ÑÑÐ»ÐµÐ´Ð¾Ð²Ð°Ð½Ð¸Ñ ÐºÐ°ÑÑÐ¸Ð½ÐºÐ¸">
            <a:extLst>
              <a:ext uri="{FF2B5EF4-FFF2-40B4-BE49-F238E27FC236}">
                <a16:creationId xmlns:a16="http://schemas.microsoft.com/office/drawing/2014/main" id="{70E5CBEA-9688-4399-B94D-AA6C01EE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91" y="2111703"/>
            <a:ext cx="1855348" cy="26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73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000D6-6CE8-4936-BBC5-E1406F1B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Статистические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38272-380A-4C80-A2B7-CE3BAFA4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08820"/>
            <a:ext cx="7818016" cy="367240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арифметической величиной называется такое среднее значение признака, при вычислении которого общий объем признака в совокупности сохраняется неизменным.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квадратичное отклонение определяется как обобщающая характеристика размеров вариации признака в совокупности.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вариации – это мера относительного разброса случайной величины. Он показывает, какую долю составляет средний разброс случайной величины от среднего значения этой величины.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98F6C-73BD-4DB0-932E-6AA01FEA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201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7B720-5D09-4869-8187-887C3EE4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94228"/>
            <a:ext cx="7429500" cy="59856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Корреляционный анализ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C25D8-9521-4D55-AABF-553D364B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2" y="1808820"/>
            <a:ext cx="7992888" cy="35643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основанных на математической теории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корреляции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методов обнаружения корреляционной зависимости между двумя случайными признаками или факторами.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включает следующие основные практические приёмы: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корреляционного поля и составление корреляционной таблицы;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вычисление выборочных коэффициентов корреляции или корреляционного отношения;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проверка статистической гипотезы значимости связи.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8F5C71-5A2B-478C-94D2-155CA16A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8719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1E411-E6A1-44DC-B195-FDF560F0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1214754"/>
            <a:ext cx="7547986" cy="27003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Критерии для проверки выборок вычисляют по формулам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1B879-22E2-45C2-ADBD-B2CF0049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024844"/>
            <a:ext cx="8262918" cy="37804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Фишера</a:t>
            </a:r>
            <a:r>
              <a:rPr lang="ru-RU" sz="19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для проверки равенства 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исперсия случайной величин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дисперсий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двух выборок. Его относят к критериям рассеяния. Критерий Фишера основан на дополнительных предположениях о независимости и нормальности выборок данных. </a:t>
            </a:r>
          </a:p>
          <a:p>
            <a:pPr algn="just"/>
            <a:r>
              <a:rPr lang="ru-RU" sz="19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ru-RU" sz="19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Стьюдента 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общее название для 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татистический те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статистических тестов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статистика критерия имеет 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спределение Стьюден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распределение Стьюдента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часто критерии применяются для проверки равенства средних значений в двух 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Выбор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выборках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</a:t>
            </a:r>
            <a:r>
              <a:rPr lang="ru-RU" sz="19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корреляции </a:t>
            </a:r>
            <a:r>
              <a:rPr lang="ru-RU" sz="195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Спирмена</a:t>
            </a:r>
            <a:r>
              <a:rPr lang="ru-RU" sz="19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мера линейной связи между случайными величинами. Корреляция </a:t>
            </a:r>
            <a:r>
              <a:rPr lang="ru-RU" sz="1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Спирмена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ранговой, то есть для оценки силы связи используются не численные значения, а соответствующие им ранги.</a:t>
            </a:r>
          </a:p>
          <a:p>
            <a:pPr algn="just"/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корреляции </a:t>
            </a:r>
            <a:r>
              <a:rPr lang="ru-RU" sz="195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Браве</a:t>
            </a:r>
            <a:r>
              <a:rPr lang="ru-RU" sz="19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-Пирсона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 в том случае, если измерение значений исследуемых признаков производятся в шкале отношений или интервалов и форма зависимости является линейной т.е. при увеличении одной случайной величины другая случайная величина имеет тенденцию возрастать (убывать) по линейному закону.</a:t>
            </a: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BFD85-420F-48B7-8E21-D30D5A11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207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B8856-192A-4891-867C-B10A413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563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оценка достоверности различий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DAB39-53CC-4F38-8B9E-0F1D0A2D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70838"/>
            <a:ext cx="4968552" cy="26462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двумя или более рядами значений.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математической статистике существует ряд способов для ее решения. Компьютерный вариант обработки данных стал в настоящее время наи­более распространенным. 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прикладных статистических програм­мах есть процедуры оценки различий между параметрами одной выборки или разных выборок.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81B1F0-BF84-41CB-B81C-F40FCC43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  <p:pic>
        <p:nvPicPr>
          <p:cNvPr id="16386" name="Picture 2" descr="ÐÐ°ÑÑÐ¸Ð½ÐºÐ¸ Ð¿Ð¾ Ð·Ð°Ð¿ÑÐ¾ÑÑ ÐºÐ°Ðº Ð¿ÑÐ°Ð²Ð¸Ð»ÑÐ½Ð¾ Ð½Ð°Ð·Ð²Ð°ÑÑ Ð½Ð°ÑÑÐ½ÑÑ ÑÐ°Ð±Ð¾ÑÑ ÐºÐ°ÑÑÐ¸Ð½ÐºÐ¸">
            <a:extLst>
              <a:ext uri="{FF2B5EF4-FFF2-40B4-BE49-F238E27FC236}">
                <a16:creationId xmlns:a16="http://schemas.microsoft.com/office/drawing/2014/main" id="{292EBE7C-80DD-4F80-880A-BF94CEF1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2299430"/>
            <a:ext cx="34290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73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8651A-C5EF-4022-8566-2708D18C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563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Формулирование выводов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20D35-0036-45A9-BD8A-3BB4C6B5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88" y="1754814"/>
            <a:ext cx="4631748" cy="3240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– это утверждения, выражающие в краткой форме содержатель­ные итоги исследования, они в тезисной форме отражают то новое, что по­лучено самим автором.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каждой из перечисленных во введении задач должно быть определенным образом отражено в выводах.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6DB9D4-6060-4F31-BB63-E457F30F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CD1BFD8-64CA-4854-9D4C-3BD38310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5120396"/>
            <a:ext cx="954107" cy="5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¿ÑÐ¾Ð²ÐµÑÐºÐ° Ð·Ð½Ð°Ð½Ð¸Ð¹ ÐºÐ°ÑÑÐ¸Ð½ÐºÐ¸">
            <a:extLst>
              <a:ext uri="{FF2B5EF4-FFF2-40B4-BE49-F238E27FC236}">
                <a16:creationId xmlns:a16="http://schemas.microsoft.com/office/drawing/2014/main" id="{B66C583C-3000-4AB1-8A5C-20B9C5C7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80" y="2107083"/>
            <a:ext cx="3734771" cy="20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639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D5D83-E5E3-4007-8252-1BE9AEE6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54837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Оформление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F51FC-2FAD-4604-9D1A-9CD6B356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51" y="2132856"/>
            <a:ext cx="5196546" cy="25382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данного этапа работы представить полученные результаты в общедоступной и понятной форме, позволяющей сравнивать их с результатами других исследователей и использовать в практической деятельности.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работы должно соответствовать требованиям, предъявляемым к работам, направляемым в печать.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BAA00-C0FE-439E-82F1-9FCC3BE0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  <p:pic>
        <p:nvPicPr>
          <p:cNvPr id="2050" name="Picture 2" descr="ÐÐ°ÑÑÐ¸Ð½ÐºÐ¸ Ð¿Ð¾ Ð·Ð°Ð¿ÑÐ¾ÑÑ ÐºÐ°ÑÑÐ¸Ð½ÐºÐ¸ Ð½Ð°ÑÑÐ½Ð¾Ð¹ ÑÐ°Ð±Ð¾ÑÑ">
            <a:extLst>
              <a:ext uri="{FF2B5EF4-FFF2-40B4-BE49-F238E27FC236}">
                <a16:creationId xmlns:a16="http://schemas.microsoft.com/office/drawing/2014/main" id="{193D824D-E51F-49B6-A147-D61A9D92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38" y="2146764"/>
            <a:ext cx="3047098" cy="22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62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16459-0B36-4314-8B3B-A9B2BFB9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106742"/>
            <a:ext cx="8262918" cy="972108"/>
          </a:xfrm>
        </p:spPr>
        <p:txBody>
          <a:bodyPr/>
          <a:lstStyle/>
          <a:p>
            <a:pPr algn="ctr"/>
            <a:r>
              <a:rPr lang="ru-RU" sz="1800" b="1" dirty="0"/>
              <a:t>рекомендации для студентов по ведению научно-исследовательской работы (НИР)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A743C-ACA8-4C52-8700-D2B1B9561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94874"/>
            <a:ext cx="4644516" cy="297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научным руководителем обычно начинается с решения несколько пробных задачек и/или чтения нескольких статей по теме.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очередное задание, не стесняйтесь обратиться за дополнительными разъяснениями. Гораздо хуже, если вы, закопавшись, надолго пропадёте, так ничего и не сделав.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54FEAF-CE15-4F5E-9DCC-D787E4BB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  <p:pic>
        <p:nvPicPr>
          <p:cNvPr id="1026" name="Picture 2" descr="Картинки по запросу научные исследования фото">
            <a:extLst>
              <a:ext uri="{FF2B5EF4-FFF2-40B4-BE49-F238E27FC236}">
                <a16:creationId xmlns:a16="http://schemas.microsoft.com/office/drawing/2014/main" id="{49E0B46A-E0CD-4B17-8B32-58B8F311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1" y="2818947"/>
            <a:ext cx="3171830" cy="171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94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41411-7403-4BD6-B3A0-5E858B94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98730"/>
            <a:ext cx="8262918" cy="810090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рекомендации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2BE64-53BC-4E55-A017-C3FAB6FD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2024844"/>
            <a:ext cx="4968553" cy="307834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распространённая ошибка — откладывать научную работу на потом.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руководитель рассчитывает, что ваша работа вольётся в общее исследование и ожидает определённых результатов к определённым срокам.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справляетесь с первой задачкой быстро, то получаете усложнение, потом следующее, и к концу учёбы набегают ощутимые результаты.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ED9D4-0BC4-4CBD-856F-338FE086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  <p:pic>
        <p:nvPicPr>
          <p:cNvPr id="2050" name="Picture 2" descr="Картинки по запросу научные исследования фото">
            <a:extLst>
              <a:ext uri="{FF2B5EF4-FFF2-40B4-BE49-F238E27FC236}">
                <a16:creationId xmlns:a16="http://schemas.microsoft.com/office/drawing/2014/main" id="{BCA4ECA9-459D-4629-A66E-B5FE13A5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96" y="2564904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7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9AEFE9-04DF-4CA6-9384-FA54A68C0321}" type="slidenum">
              <a:rPr lang="ru-RU" altLang="ru-RU" smtClean="0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5216525"/>
            <a:ext cx="6567488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t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The three phase (final)
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putting the results into practice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fontAlgn="t">
              <a:defRPr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literary and scientific design of the work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097" y="291068"/>
            <a:ext cx="70837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The idea of the study determines its stages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62000" y="19685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i="1">
                <a:solidFill>
                  <a:srgbClr val="FF0000"/>
                </a:solidFill>
                <a:cs typeface="Adobe Hebrew" pitchFamily="18" charset="-79"/>
              </a:rPr>
              <a:t>!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1612106" y="818548"/>
            <a:ext cx="656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t"/>
            <a:r>
              <a:rPr lang="en-US" dirty="0">
                <a:latin typeface="Tahoma" pitchFamily="34" charset="0"/>
              </a:rPr>
              <a:t>Usually, the study consists of their three main stages: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750" y="1338263"/>
            <a:ext cx="6096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t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The first phase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of the study includes: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
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 selecting of problem and theme
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determining an object and subject, purpose and task 
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development of the study hypothesis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2861945"/>
            <a:ext cx="7240587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t"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The second phase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of the study contains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:</a:t>
            </a:r>
          </a:p>
          <a:p>
            <a:pPr algn="just" fontAlgn="t">
              <a:defRPr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choosing methods and developing a research methodology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fontAlgn="t">
              <a:defRPr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hypothesis test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fontAlgn="t">
              <a:defRPr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directly research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fontAlgn="t">
              <a:defRPr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formulating preliminary conclusions, testing and refining them;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fontAlgn="t">
              <a:defRPr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</a:rPr>
              <a:t>– 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justification for closing conclusions and practical recommendations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18B2F-AF42-4175-A707-EE9287E0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052736"/>
            <a:ext cx="8262918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рекомендации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07E1F-4D9A-4FCB-93D9-1B6F3598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3" y="1970838"/>
            <a:ext cx="4914546" cy="318635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надо заниматься постоянно. Хорошие идеи появляются в результате многократных совместных обсуждений, причём не сразу.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время, чтобы разобраться в причинах неудач первых экспериментов, придумать лучший алгоритм, что-то понять и доказать о его свойствах.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хорошую работу объективно можно сделать только за пару семестров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5A04F2-5CC9-40E9-AB92-6BA86436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60</a:t>
            </a:fld>
            <a:endParaRPr lang="ru-RU" altLang="ru-RU"/>
          </a:p>
        </p:txBody>
      </p:sp>
      <p:pic>
        <p:nvPicPr>
          <p:cNvPr id="3074" name="Picture 2" descr="Похожее изображение">
            <a:extLst>
              <a:ext uri="{FF2B5EF4-FFF2-40B4-BE49-F238E27FC236}">
                <a16:creationId xmlns:a16="http://schemas.microsoft.com/office/drawing/2014/main" id="{9538B55B-7C59-4C0C-802E-752CD008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714625"/>
            <a:ext cx="2548170" cy="16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96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D820B-CD53-4ACB-98BB-42816DD4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106742"/>
            <a:ext cx="8262918" cy="702078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рекомендации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FBAF5-CFE7-41AD-89F4-780CDD78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9" y="2024844"/>
            <a:ext cx="5184575" cy="3564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руководитель имеет право быть занятым, не находить времени прочитать присланный вами материал. Это нормально.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Израсходуйте образовавшееся время на то, чтобы самостоятельно понять, что делать дальше или заняться самообразованием. Никто не даст студенту тему, по которой в мире нет ни одной публикации.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 правильные вопросы. Откопайте самые последние работы по вашей теме.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ошибаться. Вы учитесь сложному делу, поэтому никто Вас не осудит, если будет получаться не всё и не сразу.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E3E2FC-9358-489C-9305-B68272E9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  <p:pic>
        <p:nvPicPr>
          <p:cNvPr id="4098" name="Picture 2" descr="Похожее изображение">
            <a:extLst>
              <a:ext uri="{FF2B5EF4-FFF2-40B4-BE49-F238E27FC236}">
                <a16:creationId xmlns:a16="http://schemas.microsoft.com/office/drawing/2014/main" id="{3AE0FD1E-E373-4364-A115-3B67C735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92630"/>
            <a:ext cx="30003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22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65B30-74C5-4788-A4FC-CCBB91BE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5483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</a:rPr>
              <a:t>алгоритм, как не топтаться на месте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77DC9-C2AA-41D2-ABB6-2F577883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186862"/>
            <a:ext cx="5292587" cy="3356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полный список вопросов, что вам не понятно, чтобы дойти до цели.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три варианта ваших ответов на каждый вопрос. Обсудите их с научным руководителем. 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для каждого вопроса из трёх вариантов самый простой с точки зрения реализации.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всё задание от начала до конца, чтобы заработало хоть что-то.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FD3623-523E-480D-BE89-8D217252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62</a:t>
            </a:fld>
            <a:endParaRPr lang="ru-RU" altLang="ru-RU"/>
          </a:p>
        </p:txBody>
      </p:sp>
      <p:pic>
        <p:nvPicPr>
          <p:cNvPr id="5122" name="Picture 2" descr="Похожее изображение">
            <a:extLst>
              <a:ext uri="{FF2B5EF4-FFF2-40B4-BE49-F238E27FC236}">
                <a16:creationId xmlns:a16="http://schemas.microsoft.com/office/drawing/2014/main" id="{52E5DEEB-540E-4D85-A5B1-6C54930D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2930370"/>
            <a:ext cx="2334060" cy="18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65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DFBA2-EBEE-48B3-AFDB-22B92BCE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106742"/>
            <a:ext cx="8316924" cy="7560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Тема, задача, материал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D73B2-C26F-4601-ADAB-91F645E24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7" y="2024844"/>
            <a:ext cx="5346594" cy="34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 — это довольно широкое направление исследований. Предполагается, что по этой теме вы защитите выпускную работу. Постановки задач внутри темы могут слегка изменяться в процессе работы. 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 — это нечто более конкретное. Задача имеет четкую постановку. 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 — что угодно в электронном виде по теме.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1C91A5-0CBD-4F36-BC29-AC4CACE8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  <p:pic>
        <p:nvPicPr>
          <p:cNvPr id="6146" name="Picture 2" descr="Картинки по запросу научные исследования фото">
            <a:extLst>
              <a:ext uri="{FF2B5EF4-FFF2-40B4-BE49-F238E27FC236}">
                <a16:creationId xmlns:a16="http://schemas.microsoft.com/office/drawing/2014/main" id="{BAAF2EFB-C1A2-4D66-B971-D0CC6A5F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99" y="2584968"/>
            <a:ext cx="2299376" cy="22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90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57CE9-9974-45A5-8913-CA1EE97C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106742"/>
            <a:ext cx="7874402" cy="702078"/>
          </a:xfrm>
        </p:spPr>
        <p:txBody>
          <a:bodyPr/>
          <a:lstStyle/>
          <a:p>
            <a:pPr algn="ctr"/>
            <a:r>
              <a:rPr lang="ru-RU" sz="2175" b="1" dirty="0"/>
              <a:t>Изучение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0E6E6-1F64-4D18-A55C-9E9C534B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3" y="2348880"/>
            <a:ext cx="4914545" cy="2851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исследование базируется на каких-то уже известных результатах, и вы обязаны не просто с ними ознакомиться, а внимательно их проработать, постаравшись понять в них всё.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правило: как только вы прочитали статью, обязательно напишите по ней реферат. Сделайте это сразу, потом будет труднее всё вспомнить и систематизировать.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FBB4B7-6D5C-4C5F-9789-4717B894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  <p:pic>
        <p:nvPicPr>
          <p:cNvPr id="7170" name="Picture 2" descr="Картинки по запросу научные исследования фото">
            <a:extLst>
              <a:ext uri="{FF2B5EF4-FFF2-40B4-BE49-F238E27FC236}">
                <a16:creationId xmlns:a16="http://schemas.microsoft.com/office/drawing/2014/main" id="{D35EAD68-E9E7-4B0A-ABDC-F436C310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76" y="2523418"/>
            <a:ext cx="3047065" cy="20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520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096E9-33C2-4ECF-80D7-DC2AA373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8370930" cy="648072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Изучение литературы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23099-ACFD-42FC-99A9-AE38316A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2348880"/>
            <a:ext cx="4536503" cy="2538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 — это немного больше, чем просто аннотация, взятая из самой статьи. Аннотация всего лишь говорит, о чём статья, и называет главный результат. В реферате надо перечислить все основные идеи и результаты статьи. 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тренировка умения отличать важное от второстепенного.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52DE1D-D4F2-41C3-A163-CEA716E8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65</a:t>
            </a:fld>
            <a:endParaRPr lang="ru-RU" altLang="ru-RU"/>
          </a:p>
        </p:txBody>
      </p:sp>
      <p:pic>
        <p:nvPicPr>
          <p:cNvPr id="8194" name="Picture 2" descr="Похожее изображение">
            <a:extLst>
              <a:ext uri="{FF2B5EF4-FFF2-40B4-BE49-F238E27FC236}">
                <a16:creationId xmlns:a16="http://schemas.microsoft.com/office/drawing/2014/main" id="{000FAB20-2946-45AC-A52C-DEC7EAD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53" y="2564904"/>
            <a:ext cx="2904203" cy="19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643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594CC-2CE2-43C3-9789-4F7340A6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9" y="1106742"/>
            <a:ext cx="8370929" cy="810090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Эксперимент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23C4C-FAE2-41DF-80B1-A831D3E2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4" y="1970838"/>
            <a:ext cx="5238583" cy="3229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науке почти каждое исследование содержит элементы как теории, так и эксперимента. Во многих задачах с эксперимента стоит начинать. </a:t>
            </a:r>
          </a:p>
          <a:p>
            <a:pPr marL="0" indent="0">
              <a:buNone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есть гипотеза, но вы не знаете, как её доказать, попробуйте сначала убедиться экспериментально, что она верна. </a:t>
            </a:r>
          </a:p>
          <a:p>
            <a:pPr marL="0" indent="0">
              <a:buNone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Изобретайте различные способы визуализации одних и тех же данных, «покрутите» вашу задачу с разных сторон. </a:t>
            </a:r>
          </a:p>
          <a:p>
            <a:pPr marL="0" indent="0">
              <a:buNone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Случается, что именно эти, казалось бы, бесполезные, упражнения, как раз и приводят к наиболее важным открытиям.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783152-6235-4C74-8F12-F49A9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  <p:pic>
        <p:nvPicPr>
          <p:cNvPr id="20482" name="Picture 2" descr="Картинки по запросу наука в спорте фото">
            <a:extLst>
              <a:ext uri="{FF2B5EF4-FFF2-40B4-BE49-F238E27FC236}">
                <a16:creationId xmlns:a16="http://schemas.microsoft.com/office/drawing/2014/main" id="{0A986597-F2C7-4FB9-BB78-97851E72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14" y="234888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868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BA70B-A931-4B8B-BA65-913F760E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8" y="1106742"/>
            <a:ext cx="8370930" cy="810090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Стадия осмысления результатов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33F1A9-3AFA-4E1F-BBC3-0DA5392A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9" y="2240868"/>
            <a:ext cx="5454606" cy="3028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Задавайте себе больше вопросов.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Верны ли исходные гипотезы? Если не верны, то, может быть, верны какие-то похожие? 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произойдёт, если я поменяю этот или другой параметр?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 объясняется это странное скопление точек на графике? Нет ли на графике аномалий, не имеющих очевидных объяснений? 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 ли интересные частные случаи проверены? 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насчёт крайних случаев и «пограничных» ситуаций (там всегда скапливаются сюрпризы)?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F5A505-04E9-4D72-98CA-59142F53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  <p:pic>
        <p:nvPicPr>
          <p:cNvPr id="9220" name="Picture 4" descr="Похожее изображение">
            <a:extLst>
              <a:ext uri="{FF2B5EF4-FFF2-40B4-BE49-F238E27FC236}">
                <a16:creationId xmlns:a16="http://schemas.microsoft.com/office/drawing/2014/main" id="{FFF12CB1-AD67-4D14-9B5E-95294EBE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93131"/>
            <a:ext cx="2471738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881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25B4E-D541-43CC-B7E0-52C0A597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8424936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Документирование</a:t>
            </a:r>
            <a:br>
              <a:rPr lang="ru-RU" b="1" dirty="0">
                <a:effectLst/>
              </a:rPr>
            </a:br>
            <a:endParaRPr lang="ru-RU" b="1" dirty="0"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F079C-8D1D-4DE8-8EF8-09C3DF35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078850"/>
            <a:ext cx="4806534" cy="3190856"/>
          </a:xfrm>
        </p:spPr>
        <p:txBody>
          <a:bodyPr/>
          <a:lstStyle/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пока вы помните все детали, сумеете сделать это лучше. Записать рано или поздно придётся, но потом времени будет потрачено больше, и качество документа окажется ниже.</a:t>
            </a:r>
          </a:p>
          <a:p>
            <a:pPr marL="0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словесное формулирование приводит мысли в порядок и магическим образом повышает эффективность следующего этапа работы.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ADDFB-81EF-411B-ABB2-5033DBBB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  <p:pic>
        <p:nvPicPr>
          <p:cNvPr id="10242" name="Picture 2" descr="Картинки по запросу научные исследования фото">
            <a:extLst>
              <a:ext uri="{FF2B5EF4-FFF2-40B4-BE49-F238E27FC236}">
                <a16:creationId xmlns:a16="http://schemas.microsoft.com/office/drawing/2014/main" id="{5F1D09BE-F7BB-4B37-85CB-91C99212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6" y="2490307"/>
            <a:ext cx="2920380" cy="187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080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2B6D5-F2AA-4FF6-A725-06154D76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8424936" cy="756084"/>
          </a:xfrm>
        </p:spPr>
        <p:txBody>
          <a:bodyPr/>
          <a:lstStyle/>
          <a:p>
            <a:pPr algn="ctr"/>
            <a:r>
              <a:rPr lang="ru-RU" sz="2175" b="1" dirty="0"/>
              <a:t>Текущие отчёты</a:t>
            </a:r>
            <a:br>
              <a:rPr lang="ru-RU" sz="2175" b="1" dirty="0"/>
            </a:br>
            <a:endParaRPr lang="ru-RU" sz="2175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9BD9F-A5BD-461C-98A5-DF2B4FEE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078850"/>
            <a:ext cx="4860541" cy="34023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нового удалось узнать из литературы;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сделано за этот период;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из этого является результатом, о котором можно написать в тексте курсовой (статьи, диссертации);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не понятно, какие проблемы возникли;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есть идеи их решения, включая возможность изменения постановки всей задачи или её частей;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работ на следующий период (например, две недели).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работа прививает привычку структурировать своё мышление, а вечно занятому научному руководителю экономит время.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1578DE-9513-4D1F-B5AC-93DCBA8C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69</a:t>
            </a:fld>
            <a:endParaRPr lang="ru-RU" altLang="ru-RU"/>
          </a:p>
        </p:txBody>
      </p:sp>
      <p:pic>
        <p:nvPicPr>
          <p:cNvPr id="11266" name="Picture 2" descr="Картинки по запросу научные исследования фото">
            <a:extLst>
              <a:ext uri="{FF2B5EF4-FFF2-40B4-BE49-F238E27FC236}">
                <a16:creationId xmlns:a16="http://schemas.microsoft.com/office/drawing/2014/main" id="{CF60B935-06BB-42C9-8455-639BACED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2078850"/>
            <a:ext cx="2045236" cy="25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9DB1AD-52D0-4A65-8BC6-BBCC14C56052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914400" y="838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7239000" y="838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6592" y="609600"/>
            <a:ext cx="497711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Relevance research</a:t>
            </a:r>
            <a:endParaRPr lang="ru-RU" alt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4709" y="2818946"/>
            <a:ext cx="64699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>
                <a:latin typeface="arial" panose="020B0604020202020204" pitchFamily="34" charset="0"/>
              </a:rPr>
              <a:t>In relevance is shown </a:t>
            </a:r>
            <a:r>
              <a:rPr lang="ru-RU" altLang="ru-RU" dirty="0">
                <a:latin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ru-RU" dirty="0">
                <a:latin typeface="arial" panose="020B0604020202020204" pitchFamily="34" charset="0"/>
              </a:rPr>
              <a:t>what are the tasks facing practice, science in terms of the chosen direction in specific socio-economic conditions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ru-RU" dirty="0">
                <a:latin typeface="arial" panose="020B0604020202020204" pitchFamily="34" charset="0"/>
              </a:rPr>
              <a:t>what in the most general synopsis was done by predecessors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ru-RU" dirty="0">
                <a:latin typeface="arial" panose="020B0604020202020204" pitchFamily="34" charset="0"/>
              </a:rPr>
              <a:t>what remains undisclosed, what remains to be done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879600"/>
            <a:ext cx="7696200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this is the degree of its importance at the moment and in a given situation for solving a certain problem, task or question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89F84-8E0B-4BAF-A687-CC5BFCA0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98730"/>
            <a:ext cx="8478942" cy="864096"/>
          </a:xfrm>
        </p:spPr>
        <p:txBody>
          <a:bodyPr/>
          <a:lstStyle/>
          <a:p>
            <a:pPr algn="ctr"/>
            <a:r>
              <a:rPr lang="ru-RU" sz="2175" b="1" dirty="0"/>
              <a:t>Алгоритм НИР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56098-983E-4AB8-8AA1-AA29E883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3" y="2348880"/>
            <a:ext cx="5346594" cy="2851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современную научную литературу, в основном англоязычную;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теории (даже если работа экспериментальная, это помогает понять метод и приспособить его под свою задачу);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экспериментов (даже если работа теоретическая, это помогает открывать новые эффекты);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простых частных случаев и крайних случаев, даже если они кажутся вырожденными;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272962-F329-44B3-8828-2A98BAE4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C53BF8B7-D6A1-4700-A0D5-CB62D9E1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2515840"/>
            <a:ext cx="2419644" cy="21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727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F16C-E582-43DA-9C2D-55A0B96F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106742"/>
            <a:ext cx="8208912" cy="918102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Алгоритм НИР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C4D81-FB8E-4F8D-A079-53AB3B76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3" y="2078850"/>
            <a:ext cx="5184576" cy="32943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изменение самой постановки задачи и решение более простых близких задач;</a:t>
            </a:r>
          </a:p>
          <a:p>
            <a:pPr marL="0" indent="0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письменное изложение постановки задачи, обзора статей или уже найденных частичных решений;</a:t>
            </a:r>
          </a:p>
          <a:p>
            <a:pPr marL="0" indent="0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обсуждения с руководителем и коллегами, участие в научных семинарах и конференциях.</a:t>
            </a:r>
          </a:p>
          <a:p>
            <a:pPr marL="0" indent="0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этих работ не важен и выбирается по ситуации, но ни одна из них не должна систематически пропускаться — в этом суть алгоритма, и только в этом случае он гарантирует успешное продвижение.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5AFC11-2A3A-4AEE-AB93-5C12487C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71</a:t>
            </a:fld>
            <a:endParaRPr lang="ru-RU" altLang="ru-RU"/>
          </a:p>
        </p:txBody>
      </p:sp>
      <p:pic>
        <p:nvPicPr>
          <p:cNvPr id="12290" name="Picture 2" descr="Похожее изображение">
            <a:extLst>
              <a:ext uri="{FF2B5EF4-FFF2-40B4-BE49-F238E27FC236}">
                <a16:creationId xmlns:a16="http://schemas.microsoft.com/office/drawing/2014/main" id="{83523526-6746-4E68-AE40-72BF9D05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7" y="2572606"/>
            <a:ext cx="3171830" cy="171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245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7112D-2440-44C5-9050-1BC681D7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214754"/>
            <a:ext cx="7429500" cy="648072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наиболее актуальные темы научных исследований в области физической культуры и 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4A611-AC5B-442A-881D-DB4C8AE1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7" y="2294874"/>
            <a:ext cx="5130570" cy="29057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оздоровительных, образовательных и воспитательных воздействий средств физической культуры и спорта на раз­личные по возрасту, полу, уровню образования, образу жизни, учебной, трудовой деятельности категории занимающихся; </a:t>
            </a:r>
          </a:p>
          <a:p>
            <a:pPr algn="just">
              <a:lnSpc>
                <a:spcPct val="110000"/>
              </a:lnSpc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методики стимулирования естествен­ного созревания функций организма, психики у детей различных возрастных групп, формирование правильной осанки, повыше­ние общей физической подготовленности, неспецифической ус­тойчивости к воздействию внешней среды обитания, лечебные возможности физических упражнений при различных видах забо­леваний, продление жизни.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C94BF8-3AA5-4CA6-A72E-B6C59A2C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  <p:pic>
        <p:nvPicPr>
          <p:cNvPr id="4098" name="Picture 2" descr="ÐÐ°ÑÑÐ¸Ð½ÐºÐ¸ Ð¿Ð¾ Ð·Ð°Ð¿ÑÐ¾ÑÑ ÐºÐ°ÑÑÐ¸Ð½ÐºÐ¸ Ð½Ð°ÑÑÐ½Ð¾Ð¹ ÑÐ°Ð±Ð¾ÑÑ">
            <a:extLst>
              <a:ext uri="{FF2B5EF4-FFF2-40B4-BE49-F238E27FC236}">
                <a16:creationId xmlns:a16="http://schemas.microsoft.com/office/drawing/2014/main" id="{64A8512D-91DE-44F6-9D77-3DFA40FC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39" y="2294874"/>
            <a:ext cx="3101150" cy="25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085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5B92B-87C2-4815-8501-7E19A3F2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98730"/>
            <a:ext cx="7429500" cy="594066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наиболее актуальные темы научных исследований в области физической культуры и 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3292D-E9F4-4F2A-9ECE-2E46E064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4" y="2078850"/>
            <a:ext cx="5400600" cy="34647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совершенствование методик повышения уровня теоретической подготовленности занимающихся; обогаще­ние их двигательным, эстетическим, эмоциональным, волевым, нравственным опытом, опытом общения; обучение занимающих­ся методам познания самих себя, своих спо­соб­ностей, достоинств и недо­статков; стимулирование глубоко осознанного и активного отно­шения к занятиям физическими упражнениями и спортом, к уче­бе, трудовой деятельности и др.;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эффективных методик применения средств физической культуры и спорта в целях активного отдыха, восста­новления работоспособности после умственных, физических и эмо­циональных напряжений, постепенного вхождения в процесс учеб­ной, спортивной и профессиональной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1937FD-05A0-40E6-B780-2C792FAA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73</a:t>
            </a:fld>
            <a:endParaRPr lang="ru-RU" altLang="ru-RU"/>
          </a:p>
        </p:txBody>
      </p:sp>
      <p:pic>
        <p:nvPicPr>
          <p:cNvPr id="5122" name="Picture 2" descr="ÐÐ°ÑÑÐ¸Ð½ÐºÐ¸ Ð¿Ð¾ Ð·Ð°Ð¿ÑÐ¾ÑÑ ÐºÐ°ÑÑÐ¸Ð½ÐºÐ¸ Ð½Ð°ÑÑÐ½Ð¾Ð¹ ÑÐ°Ð±Ð¾ÑÑ">
            <a:extLst>
              <a:ext uri="{FF2B5EF4-FFF2-40B4-BE49-F238E27FC236}">
                <a16:creationId xmlns:a16="http://schemas.microsoft.com/office/drawing/2014/main" id="{D85019C2-6252-4764-9B65-9F5962FA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04" y="2090049"/>
            <a:ext cx="3250868" cy="26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257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2547-D058-435D-838F-4B989644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56388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наиболее актуальные темы научных исследований в области физической культуры и 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36098-E5FD-4FDC-ADE3-9850D596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240868"/>
            <a:ext cx="4644516" cy="34023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средств и методов фи­зической культуры и спорта при занятиях с людьми среднего и по­жилого возраста;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физического вос­питания различных групп населения по формированию здорово­го стиля жизни, по спортивной подготовке в детско-юношеском, массовом спорте, спорте высших достижений;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методики проведения школьного урока и его частей;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связанные с физическим воспитанием детей дошкольного возраста.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4A2AC-CDAF-45CB-99A7-86BDC457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  <p:pic>
        <p:nvPicPr>
          <p:cNvPr id="6146" name="Picture 2" descr="ÐÐ°ÑÑÐ¸Ð½ÐºÐ¸ Ð¿Ð¾ Ð·Ð°Ð¿ÑÐ¾ÑÑ ÐºÐ°ÑÑÐ¸Ð½ÐºÐ¸ Ð½Ð°ÑÑÐ½Ð¾Ð¹ ÑÐ°Ð±Ð¾ÑÑ">
            <a:extLst>
              <a:ext uri="{FF2B5EF4-FFF2-40B4-BE49-F238E27FC236}">
                <a16:creationId xmlns:a16="http://schemas.microsoft.com/office/drawing/2014/main" id="{208657A7-A2F6-4754-9C6B-95F20DF2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76" y="2357993"/>
            <a:ext cx="3041492" cy="25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956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AF3AD-A7AF-4AFC-B492-3AD214E6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26" y="1214755"/>
            <a:ext cx="8262918" cy="594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Структура кандидатской диссертации:</a:t>
            </a:r>
            <a:br>
              <a:rPr lang="ru-RU" sz="1500" b="1" dirty="0"/>
            </a:br>
            <a:br>
              <a:rPr lang="ru-RU" sz="1500" b="1" dirty="0"/>
            </a:br>
            <a:endParaRPr lang="ru-RU" sz="1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7D7CE-554A-4BD7-A25F-13B5B2CE3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1700809"/>
            <a:ext cx="8154906" cy="3568898"/>
          </a:xfrm>
        </p:spPr>
        <p:txBody>
          <a:bodyPr>
            <a:noAutofit/>
          </a:bodyPr>
          <a:lstStyle/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(стр.1), 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  (стр.2),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- (стр.4) Во введении (10-15 страниц) необходимо сформулировать  актуальность проблемы, отразить  степень научной разработанности изучаемой проблемы, сделать обзор научных источников по теме исследования, рассмотреть в каком состоянии на современный момент находится избранное научное направление, что уже сделано другими авторами, что в этом вопросе еще неясно и поэтому требует дальнейшего исследования. 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Логичным заключением обзора должно быть определение цели, задач, объекта и предмета исследования, формулировка рабочей гипотезы (что предполагалось получить в результате исследования).  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Далее формулируется методология исследования и определяется источниковая база, с помощью которых будут обосновываться основные положения, выносимых на защиту. </a:t>
            </a:r>
          </a:p>
          <a:p>
            <a:pPr marL="0" indent="0" algn="just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ряде диссертационных советов научная новизна, как результат исследования, а так же апробация результатов исследования,  практическая  и теоретическая значимость диссертации отражаются в автореферате.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C724A-2C7E-4A86-AC67-37806D2F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8655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8BE59-4C37-41D6-B577-9C77479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540060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Структура кандидатской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EDCD6-CEDB-4261-99A8-1AFFDDE8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92796"/>
            <a:ext cx="8370930" cy="36769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глав должно отражать содержание объекта исследования и раскрывать сущность предмета исследования! 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идеале: одна задача - один подраздел главы. Количество глав определяется исходя из логики диссертации. Как правило в кандидатской диссертации 2-3 главы, докторской 3-5.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– 1 – 18 стр.</a:t>
            </a:r>
          </a:p>
          <a:p>
            <a:pPr algn="just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1 (30-50 стр.) как правило отражает теоретико-методологические основы анализа исследуемой проблемы. для обоснования авторского подхода, позволившего претендовать на научную новизну. Для позитивного восприятия в соответствии с сформулированными задачами  главу целесообразно разделить на подразделы (параграфы) (15-20 стр.)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0122E6-E42C-4C4E-A51F-4925D0A8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9373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E7720-7877-49B6-9DE0-59C4B0C1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604614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Структура кандидатской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2679A-0BA3-42F9-ABEA-A6F2769CB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0" y="1754814"/>
            <a:ext cx="8154906" cy="39424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 – 45 стр.</a:t>
            </a:r>
          </a:p>
          <a:p>
            <a:pPr algn="just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 (60-70 стр.)  отражает исследование практики в соответствии с авторским концептом, изложение собственных результатов исследования. В ней часто размещают таблицы с полученными данными (не первоначальными, а уже обработанными), рисунки, обобщающие или иллюстрирующие результаты, пояснения автора по поводу тех или иных полученных данных. Осуществляется обобщение полученных результатов, которое преследует две основные задачи. </a:t>
            </a:r>
          </a:p>
          <a:p>
            <a:pPr algn="just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первых, необходимо сопоставить полученные Вами данные с результатами исследований других авторов, </a:t>
            </a:r>
          </a:p>
          <a:p>
            <a:pPr algn="just"/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предварительно изучив современные научные концепции, определить - с позиции какой из них можно объяснить Ваши данные (либо в какую из них «вписываются» Ваши результаты). Если Вы провели объемное исследование с использованием серьезных современных методик, а Ваши результаты не вписываются ни в одну из известных теорий или противоречат им, и если при этом Вы убеждены, что полученным данным можно верить, то Ваша диссертация «тянет» на докторскую.</a:t>
            </a:r>
          </a:p>
          <a:p>
            <a:pPr marL="0" indent="0" algn="just">
              <a:buNone/>
            </a:pP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4EFB8-30FF-4569-AF44-0F8841DC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8175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30C2A-33F2-4F2B-8874-18F20B43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604614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Структура кандидатской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DEB81-2FE6-4F9E-AC18-02D143B48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1754814"/>
            <a:ext cx="8208912" cy="3834426"/>
          </a:xfrm>
        </p:spPr>
        <p:txBody>
          <a:bodyPr>
            <a:no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3 -82 стр.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 (20-30 стр.) Экспериментальная проверка эффективности разработанной модели (организация исследования, организация педагогического эксперимента - 94 стр., результаты эксперимента и их обсуждение).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Отличие докторской диссертации от кандидатской в том, что первая должна представлять собой крупное научное открытие или открывать новое научное направление. Обычно, эта глава разбивается на параграфы, в соответствии с логикой изложения материала. Иногда (чаще в докторских диссертациях), если исследование слишком объемное и выполнено по нескольким направлениям, изложение собственных результатов занимает 2 главы и более. 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заключение (10-15 стр.). - (115 стр.)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– 126 стр.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 выводов в диссертации должно соответствовать количеству поставленных задач (и в идеале - представлять собой решение этих задач). Однако, на практике такое встречается редко. Одной задаче может соответствовать два вывода, реже - выводы мало соответствуют поставленным задачам.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выводов поставленным задачам следует избегать. Если выводы совсем не соответствуют задачам - измените задачи.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(стр. 129).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1947BE-E363-44F6-B967-FB0C0D42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0222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535F9-6487-4FD5-8C1A-BC9A4D7F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106742"/>
            <a:ext cx="7429500" cy="432048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Структура кандидатской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031CC-B094-46FA-A0CF-40845F1A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74" y="1646802"/>
            <a:ext cx="7547986" cy="35538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– (130 стр.). (обычно, не менее 100, не более 600 источников, оформляется по текущему ГОСТу.</a:t>
            </a:r>
          </a:p>
          <a:p>
            <a:pPr marL="0" indent="0" algn="just">
              <a:buNone/>
            </a:pPr>
            <a:endParaRPr lang="ru-RU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по алфавиту приводятся отечественные источники, затем по алфавиту - иностранные. Соответствие списка литературы ГОСТу можно проверить в библиотеке (в информационно-библиографическом отделе).</a:t>
            </a:r>
          </a:p>
          <a:p>
            <a:pPr marL="0" indent="0" algn="just">
              <a:buNone/>
            </a:pPr>
            <a:endParaRPr lang="ru-RU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приложения  (стр.145 ) диссертации включают не вошедшие в основной текст таблицы, схемы организации эксперимента, иногда приводятся образцы анкет, тестов (если они разработаны Вами) и т.д. Кроме того, в приложения входят акты внедрения, авторские свидетельства и т.д. Каждому разделу приложений присваивается номер (1, 2, 3 и т.д.).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B768A2-B782-4B1C-85E6-742A6B5D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90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CAD6B6-F24D-44EA-BD3B-6FAFC2DCC4E2}" type="slidenum">
              <a:rPr lang="ru-RU" altLang="ru-RU" smtClean="0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750" y="3331029"/>
            <a:ext cx="7467600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relevance of the research topic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due to the following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factors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filling any gaps in science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further development of the problem in modern conditions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its own view on an issue on which there is no consensus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generalization of experience
summing up and promoting knowledge on the main issue
posing new problems to attract public attention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4950" y="420688"/>
            <a:ext cx="655320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actuality of the research problem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is the demand for studying and solving this problem in society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2150" y="1352550"/>
            <a:ext cx="8177213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rationale for the relevance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study is an explanation of the need to study this topic and conduct the study in the process of general cognition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0313" y="2276475"/>
            <a:ext cx="710247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justification for the relevance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topic of research is a basic requirement for research work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
</a:t>
            </a:r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DEB48-2033-4361-A9CF-80870837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602382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Структура кандидатской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8C905-C94F-4596-9696-5FDC5A80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74" y="1916832"/>
            <a:ext cx="7547986" cy="221424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кандидатской диссертации (без учета списка литературы, приложений, рисунков и таблиц) обычно составляет 120-150 машинописных страниц (1800 знаков на странице - 29-30 строк, 62-64 знака в строке.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наборе на компьютере применяется шрифт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 14, межстрочное расстояние 24 ). 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EA63B3-F22D-456A-8B10-00A84C86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1787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FD3AD-AE6D-47F7-9A91-A7E2D73E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432048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Презентация на защиту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86584-F67E-4823-8525-4911AE6A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26" y="2456892"/>
            <a:ext cx="7429501" cy="31323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 – должна быть связана с содержанием доклада и  служить наглядной иллюстрацией основных положений работы так, чтобы представить все этапы исследования.</a:t>
            </a:r>
          </a:p>
          <a:p>
            <a:pPr marL="0" indent="0" algn="just">
              <a:buNone/>
            </a:pPr>
            <a:endParaRPr lang="ru-RU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 текст выступления должны не дублировать, а дополнять друг друга.</a:t>
            </a:r>
          </a:p>
          <a:p>
            <a:pPr marL="0" indent="0" algn="just">
              <a:buNone/>
            </a:pP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Иллюстрация, вынесенная в презентацию, должна иллюстрировать основные положения работы. </a:t>
            </a:r>
          </a:p>
          <a:p>
            <a:pPr marL="0" indent="0" algn="just">
              <a:buNone/>
            </a:pPr>
            <a:endParaRPr lang="ru-RU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должны быть соотнесены с частями выступления. </a:t>
            </a:r>
          </a:p>
          <a:p>
            <a:endParaRPr lang="ru-RU" sz="6000" dirty="0"/>
          </a:p>
          <a:p>
            <a:pPr marL="0" indent="0">
              <a:buNone/>
            </a:pPr>
            <a:endParaRPr lang="en-US" u="sng" dirty="0">
              <a:effectLst/>
              <a:hlinkClick r:id="rId2"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608DB2-C008-48C1-A445-42AFF378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7491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EA93-2991-4409-9F65-6A69BD8D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494370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Презентация на защиту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3E334-9E2A-4F15-B94C-CACAE8FD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186862"/>
            <a:ext cx="7429500" cy="301378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работы входят следующие части:</a:t>
            </a:r>
          </a:p>
          <a:p>
            <a:pPr algn="just">
              <a:lnSpc>
                <a:spcPct val="80000"/>
              </a:lnSpc>
            </a:pP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Слайд № 1 должен содержать следующую информацию: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образовательного учреждения и специальности (размер шрифта – не менее 24 </a:t>
            </a:r>
            <a:r>
              <a:rPr lang="ru-RU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доклада (размер шрифта – не менее 28 </a:t>
            </a:r>
            <a:r>
              <a:rPr lang="ru-RU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полужирный </a:t>
            </a:r>
            <a:r>
              <a:rPr lang="ru-RU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Arial</a:t>
            </a: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Фамилия, имя, отчество автора и соавторов (размер шрифта – не менее 24 </a:t>
            </a:r>
            <a:r>
              <a:rPr lang="ru-RU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Фамилия, имя, отчество руководителя (размер шрифта – не менее 24 </a:t>
            </a:r>
            <a:r>
              <a:rPr lang="ru-RU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F9BB9F-31B7-4BB3-97C8-F97B95C9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700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6A319-2BF8-438E-8370-3254BE14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494370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Презентация на защиту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86CF3-67B6-4C7E-B76D-279739CC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32856"/>
            <a:ext cx="7601992" cy="3067794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</a:pPr>
            <a:r>
              <a:rPr lang="ru-RU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Слайд № 2 должен описывать цели и задачи, которые необходимо решить в ходе выполнения работы (общий объём слайда – не более 15 строк текста).</a:t>
            </a:r>
          </a:p>
          <a:p>
            <a:pPr algn="just">
              <a:lnSpc>
                <a:spcPct val="80000"/>
              </a:lnSpc>
            </a:pPr>
            <a:r>
              <a:rPr lang="ru-RU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Последующие слайды — отражают основное содержание работы.</a:t>
            </a:r>
          </a:p>
          <a:p>
            <a:pPr algn="just">
              <a:lnSpc>
                <a:spcPct val="80000"/>
              </a:lnSpc>
            </a:pPr>
            <a:r>
              <a:rPr lang="ru-RU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Последний слайд, используемый в докладе, должен содержать выводы (заключение) по проделанной работе.</a:t>
            </a:r>
          </a:p>
          <a:p>
            <a:pPr algn="just">
              <a:lnSpc>
                <a:spcPct val="80000"/>
              </a:lnSpc>
            </a:pPr>
            <a:r>
              <a:rPr lang="ru-RU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слайды (кроме первого) должны содержать порядковый номер, расположенный в правом верхнем углу (размер шрифта – не менее 20 пт.).</a:t>
            </a:r>
          </a:p>
          <a:p>
            <a:pPr algn="just">
              <a:lnSpc>
                <a:spcPct val="80000"/>
              </a:lnSpc>
            </a:pPr>
            <a:r>
              <a:rPr lang="ru-RU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слайд (кроме первого) должен иметь название, набранное шрифтом не менее 24 пт.</a:t>
            </a:r>
          </a:p>
          <a:p>
            <a:pPr algn="just">
              <a:lnSpc>
                <a:spcPct val="80000"/>
              </a:lnSpc>
            </a:pPr>
            <a:r>
              <a:rPr lang="ru-RU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Предпочтительное оформление презентации – применение цветовых схем «светлый текст на темном фоне» или «темный текст на белом фоне».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3E075C-8EB1-4650-8B03-B5A3DF78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4801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A7FF3-6FDE-45EA-8373-5C729603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342900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Презентация на защиту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F8EA2-B3D8-4FBF-B41E-DD90285E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970838"/>
            <a:ext cx="7604372" cy="322981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Допускаемый размер шрифта – не менее 20 пт.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размер шрифта ≥ 24 пт.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текстовой информации на одном слайде – 15 строк текста, набранных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пт.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графической информации на одном слайде – 2 рисунка (фотографии, схемы и т.д.) С текстовыми комментариями (не более 2 строк к каждому).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на слайдах оставались поля, не менее 1 см с каждой стороны.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звуковых эффектов в ходе демонстрации презентации не желательны.</a:t>
            </a:r>
          </a:p>
          <a:p>
            <a:r>
              <a:rPr lang="en-US" u="sng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Why.Esprezo.Ru</a:t>
            </a:r>
            <a:r>
              <a:rPr lang="en-US" u="sng" cap="non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</a:p>
          <a:p>
            <a:pPr marL="0" indent="0">
              <a:buNone/>
            </a:pPr>
            <a:endParaRPr lang="ru-RU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575A6D-1C71-42D7-A10B-E7CB2270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6883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0437F-E671-4AA0-A861-640989C4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98730"/>
            <a:ext cx="7429500" cy="756084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Процедура защиты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615B9-E91F-4947-959C-B258F5C0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0" y="2078850"/>
            <a:ext cx="8046894" cy="31218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кандидатской диссертации проводится не ранее чем через месяц после публикации работ соискателя, отражающих основные научные результаты диссертации. Полнота изложения материалов диссертации в работах, опубликованных автором, определяется диссертационным советом.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диссертационного совета считается правомочным, если в его работе принимают участие не менее двух третей членов совета.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защите кандидатской диссертации необходимо участие в заседании не менее двух докторов наук по каждой специальности защищаемой диссертации.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диссертационного совета по вопросу присуждения ученой степени доктора или кандидата наук считается положительным, если за него проголосовали не менее двух третей членов совета, участвовавших в заседании.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защита диссертации должна носить характер научной дискуссии и проходить в обстановке высокой требовательности, принципиальности и соблюдения научной этики, при этом обстоятельному анализу должны подвергаться достоверность и обоснованность всех выводов и рекомендаций научного и практического характера, содержащихся в диссертации.</a:t>
            </a:r>
          </a:p>
          <a:p>
            <a:endParaRPr lang="ru-RU" cap="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0857DA-1407-4D1A-81E2-5B980CB2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781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FD875-F633-4043-A7D7-2B80A3D9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44724"/>
            <a:ext cx="7429500" cy="540060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Процедура защиты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EC0D4-DB65-42ED-A092-761A54C8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0" y="1484784"/>
            <a:ext cx="7830870" cy="3784922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представления диссертации, написанной не на русском языке, по просьбе соискателя и при согласии не менее двух третей участвующих в заседании членов диссертационного совета и официальных оппонентов защита диссертации может проводиться на языке, на котором написана диссертация. В случае необходимости диссертационный совет обеспечивает перевод защиты диссертации.</a:t>
            </a:r>
          </a:p>
          <a:p>
            <a:pPr algn="just">
              <a:lnSpc>
                <a:spcPct val="7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оппоненты обязаны присутствовать на защите диссертации. Разрешается, в виде исключения, проведение защиты диссертации в отсутствие по уважительной причине только одного из официальных оппонентов, давшего на диссертацию положительный отзыв. В этом случае на заседании диссертационного совета полностью оглашается отзыв отсутствующего оппонента.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CE6417-AE97-45A8-833F-C491048A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3980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D3FF8-1EE8-49A4-A90F-084713DB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98730"/>
            <a:ext cx="7429500" cy="658620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/>
              <a:t>Процедура защиты диссертации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F732A-D472-4EE3-906B-3C1D9108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1808820"/>
            <a:ext cx="8262918" cy="378042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защиты диссертации диссертационный совет проводит тайное голосование по присуждению ученой степени. Для проведения тайного голосования избирается открытым голосованием простым большинством голосов членов диссертационного совета, участвующих в заседании, счетная комиссия (в количестве не менее трех членов совета). Протокол счетной комиссии утверждается открытым голосованием простым большинством голосов членов диссертационного совета, участвующих в заседании.</a:t>
            </a:r>
          </a:p>
          <a:p>
            <a:pPr algn="just"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заседания диссертационного совета при защите диссертации, включая порядок тайного голосования и работы счетной комиссии, устанавливается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Положением о диссертационном совете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положительном результате голосования по присуждению ученой степени диссертационный совет принимает открытым голосованием заключение по диссертации, в котором отражаются наиболее существенные научные результаты, полученные лично соискателем, оценка их достоверности и новизны, их значение для теории и практики, рекомендации об использовании результатов диссертационного исследования, а также указывается, в соответствии с какими требованиями критериев, которым должны отвечать диссертации, представленные на соискание ученой степени, оценивалась диссертация. Копия заключения выдается соискателю по его просьбе в месячный срок.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6BFE99-F155-4122-98F1-B821D565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774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52D8C-B78A-47D5-894C-3C9F84FB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14450"/>
            <a:ext cx="7429500" cy="2738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50" b="1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A67FB-6B2E-4AF4-9204-A0EF6955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1808820"/>
            <a:ext cx="4698522" cy="4191930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Дайте  характеристику видам научных исследований.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 этапы научного исследования.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определяется объект и предмет исследования?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Каковы требования к постановке и формулированию цели и задач исследования?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Каковы требования к подбору исследуемых?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Назовите  основные методы педагогического исследования.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 чем основывается выбор методов исследования?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 чем заключается обработка результатов исследо­вания?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Каковы требования формулированию выводов?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Назовите  наиболее актуальные темы научных исследований в области физической культуры и спорта.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для получения зачета.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компетенции ОК-3; ОПК-2; ПК-2.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лекции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вариант структуры диссертационного исследования (в сокращенном виде) по заданной теме с кратким содержанием.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 по лекции.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95372A-D62D-4E0E-9D40-8D4A323A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88</a:t>
            </a:fld>
            <a:endParaRPr lang="ru-RU" altLang="ru-RU"/>
          </a:p>
        </p:txBody>
      </p:sp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0770536-6CFE-42AE-B9E6-F5FDA4FE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6862"/>
            <a:ext cx="3722206" cy="23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625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8318C-743B-43D5-8B58-8ED5D548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1106743"/>
            <a:ext cx="7830870" cy="540059"/>
          </a:xfrm>
        </p:spPr>
        <p:txBody>
          <a:bodyPr>
            <a:normAutofit/>
          </a:bodyPr>
          <a:lstStyle/>
          <a:p>
            <a:pPr algn="ctr"/>
            <a:r>
              <a:rPr lang="ru-RU" sz="1350" dirty="0"/>
              <a:t>Межвузовская научно - практическая конференция в Военно-медицинской академии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679C-5988-4624-AAD3-E69E589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17FC3-F3EC-4450-B170-42ED0424D02B}" type="slidenum">
              <a:rPr lang="ru-RU" altLang="ru-RU" smtClean="0"/>
              <a:pPr>
                <a:defRPr/>
              </a:pPr>
              <a:t>89</a:t>
            </a:fld>
            <a:endParaRPr lang="ru-RU" altLang="ru-RU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739A0166-9C8F-4D42-9565-57CF5225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7933" y="4584689"/>
            <a:ext cx="926798" cy="1106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https://www.vmeda.org/wp-content/uploads/2019/04/IMG-20190403-WA0003.jpg">
            <a:extLst>
              <a:ext uri="{FF2B5EF4-FFF2-40B4-BE49-F238E27FC236}">
                <a16:creationId xmlns:a16="http://schemas.microsoft.com/office/drawing/2014/main" id="{6539CA87-BF53-4218-B445-3B935E19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03" y="1754814"/>
            <a:ext cx="5562618" cy="41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5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EC570B-D9F7-42F1-A6E1-6CD4F6057276}" type="slidenum">
              <a:rPr lang="ru-RU" altLang="ru-RU" smtClean="0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762000" y="2054225"/>
            <a:ext cx="2043113" cy="485775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6315075" y="2054225"/>
            <a:ext cx="2447925" cy="485775"/>
          </a:xfrm>
          <a:prstGeom prst="rightArrow">
            <a:avLst>
              <a:gd name="adj1" fmla="val 50000"/>
              <a:gd name="adj2" fmla="val 50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4227513" y="812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4352925" y="4859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6000"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9866" y="1825873"/>
            <a:ext cx="302418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3200" b="1" dirty="0"/>
              <a:t>Contradiction</a:t>
            </a:r>
            <a:endParaRPr lang="ru-RU" alt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1438" y="392113"/>
            <a:ext cx="124104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 dirty="0"/>
              <a:t>IN SCIENCE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11135" y="5905500"/>
            <a:ext cx="137255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b="1" dirty="0"/>
              <a:t>IN PRACTICE</a:t>
            </a:r>
            <a:endParaRPr lang="ru-RU" alt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0238" y="2760663"/>
            <a:ext cx="5638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inconsistencies between any opposites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3536950"/>
            <a:ext cx="6477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t">
              <a:defRPr/>
            </a:pP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two statements, one of which is the negation of the other. If two statements are in a relationship of contradiction, then one of them is equivalent to the negation of the other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141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33630-0279-4E2C-A8A8-B52C4ADC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98730"/>
            <a:ext cx="7429500" cy="486054"/>
          </a:xfrm>
        </p:spPr>
        <p:txBody>
          <a:bodyPr>
            <a:normAutofit/>
          </a:bodyPr>
          <a:lstStyle/>
          <a:p>
            <a:pPr algn="ctr"/>
            <a:r>
              <a:rPr lang="ru-RU" sz="1500" dirty="0"/>
              <a:t>Педагогическая методология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8FF705-F8DD-4A06-967A-66C4ED84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90</a:t>
            </a:fld>
            <a:endParaRPr lang="ru-RU" altLang="ru-RU"/>
          </a:p>
        </p:txBody>
      </p:sp>
      <p:pic>
        <p:nvPicPr>
          <p:cNvPr id="1026" name="Picture 2" descr="ÐÐ°ÑÑÐ¸Ð½ÐºÐ¸ Ð¿Ð¾ Ð·Ð°Ð¿ÑÐ¾ÑÑ ÑÐ¾ÑÑÐ°Ð²Ð¸ÑÑ ÑÑÐµÐ¼Ñ Ð½Ð°ÑÑÐ½Ð¾Ð³Ð¾ Ð¸ÑÑÐ»ÐµÐ´Ð¾Ð²Ð°Ð½Ð¸Ñ">
            <a:extLst>
              <a:ext uri="{FF2B5EF4-FFF2-40B4-BE49-F238E27FC236}">
                <a16:creationId xmlns:a16="http://schemas.microsoft.com/office/drawing/2014/main" id="{78DA0DA0-E172-4B8A-85DC-786D0CEFF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19" y="1503010"/>
            <a:ext cx="5833382" cy="39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215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FEFC0-6708-4694-BD28-0E305727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98731"/>
            <a:ext cx="7712384" cy="1037141"/>
          </a:xfrm>
        </p:spPr>
        <p:txBody>
          <a:bodyPr>
            <a:normAutofit/>
          </a:bodyPr>
          <a:lstStyle/>
          <a:p>
            <a:pPr algn="just"/>
            <a:r>
              <a:rPr lang="ru-RU" sz="1350" b="1" dirty="0"/>
              <a:t>Грант — безвозмездная субсидия предприятиям, организациям и физическим лицам в денежной или натуральной форме на проведение научных или других исследований, опытно-конструкторских работ, на обучение, лечение и другие цели с последующим отчётом об их использовании.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76D69-7AA5-4960-BCF2-26E9F9C4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4" y="2035872"/>
            <a:ext cx="5832648" cy="37693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образование: </a:t>
            </a:r>
          </a:p>
          <a:p>
            <a:pPr algn="just">
              <a:buFontTx/>
              <a:buChar char="-"/>
            </a:pPr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с академической (ими) программой (</a:t>
            </a:r>
            <a:r>
              <a:rPr lang="ru-RU" sz="54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 и ВУЗом(</a:t>
            </a:r>
            <a:r>
              <a:rPr lang="ru-RU" sz="54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 и ознакомиться с подробным описанием каждой выбранной программы. Набор изучаемых дисциплин должен соответствовать вашим научным интересам и ожиданиям) и на требования, предъявляемые к поступающим. </a:t>
            </a:r>
          </a:p>
          <a:p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 не меняете кардинально вашу специализацию и подаете документы на соответствующую вашему предыдущему образованию и опыту программу;</a:t>
            </a:r>
          </a:p>
          <a:p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иметь отличную академическую успеваемость в школе/ ВУЗе;</a:t>
            </a:r>
          </a:p>
          <a:p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знаете иностранные языки;</a:t>
            </a:r>
          </a:p>
          <a:p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пишете дипломную работу или ведёте научные изыскания по актуальным научным темам;</a:t>
            </a:r>
          </a:p>
          <a:p>
            <a:pPr algn="just"/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обосновать и представляете себе, как полученные за границей знания будут способствовать развитию культурных, экономических или политических отношений между этой страной и Россией;</a:t>
            </a:r>
          </a:p>
          <a:p>
            <a:r>
              <a:rPr lang="ru-RU" sz="54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своем успехе.</a:t>
            </a:r>
          </a:p>
          <a:p>
            <a:pPr>
              <a:buFontTx/>
              <a:buChar char="-"/>
            </a:pPr>
            <a:endParaRPr lang="ru-RU" cap="none" dirty="0">
              <a:ln w="3175" cmpd="sng"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1D35FE-5BD2-4A65-9B1F-E4629517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AF20BAA-2273-452E-82BB-A35B2E77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2" y="3049754"/>
            <a:ext cx="2979704" cy="17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917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5C29-1D40-427F-9D2D-C84D92DC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944724"/>
            <a:ext cx="7429500" cy="71262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  <a:buSzPct val="100000"/>
            </a:pPr>
            <a:r>
              <a:rPr lang="ru-RU" sz="1500" b="1" dirty="0"/>
              <a:t>Документы для получения гранта на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A2C89-B807-4485-94E1-A642EDD3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92796"/>
            <a:ext cx="5616624" cy="36078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 Копия диплома о высшем образовании с вкладышем или академическая справка из ВУЗа с перечнем курсов и оценок. Эти документы должны быть переведены на иностранный язык и заверены. Некоторые ВУЗы могут потребовать нотариальный перевод, другие </a:t>
            </a:r>
            <a:r>
              <a:rPr lang="ru-RU" sz="18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ВУЗовский</a:t>
            </a: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внимательно читайте требования. Апостиль на эти документы ставить не нужно (если не указано иное).</a:t>
            </a:r>
          </a:p>
          <a:p>
            <a:pPr marL="0" indent="0" algn="just">
              <a:buNone/>
            </a:pP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2. CV (резюме): здесь должно быть именно академическое резюме, а не резюме для работы. Вы должны описать ваши обязанности на работе, стажировках (лучше даже, если будут описаны и достижения), награды и премии, получены стипендии, указать опыт участия в волонтерских проектах, научные публикации, если вы работали в лаборатории, то указать над чем. Обязательно вычитайте резюме или отдайте на проверку друзьям или коллегам – там не должно быть ошибок!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6530EE-7439-4F24-9CF4-1B3D40CC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92</a:t>
            </a:fld>
            <a:endParaRPr lang="ru-RU" altLang="ru-RU"/>
          </a:p>
        </p:txBody>
      </p:sp>
      <p:pic>
        <p:nvPicPr>
          <p:cNvPr id="3074" name="Picture 2" descr="ÐÐ°ÑÑÐ¸Ð½ÐºÐ¸ Ð¿Ð¾ Ð·Ð°Ð¿ÑÐ¾ÑÑ ÐºÐ°Ðº Ð¿Ð¾Ð»ÑÑÐ¸ÑÑ Ð³ÑÐ°Ð½Ñ Ð½Ð° Ð¿ÑÐ¾Ð²ÐµÐ´ÐµÐ½Ð¸Ðµ Ð½Ð°ÑÑÐ½ÑÑ Ð¸ÑÑÐ»ÐµÐ´Ð¾Ð²Ð°Ð½Ð¸Ð¹ Ð¿Ð¾ ÑÐ¸Ð·ÐºÑÐ»ÑÑÑÑÐµ">
            <a:extLst>
              <a:ext uri="{FF2B5EF4-FFF2-40B4-BE49-F238E27FC236}">
                <a16:creationId xmlns:a16="http://schemas.microsoft.com/office/drawing/2014/main" id="{C2DBB491-D1DC-4350-A359-88B0EDF2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16" y="2564904"/>
            <a:ext cx="2904924" cy="16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099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006C3-D2F2-46AB-A1EC-0893BF0B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500" b="1" dirty="0"/>
              <a:t>Результаты экзаменов и рекомендации преподавателей</a:t>
            </a:r>
            <a:b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73B38-86D8-4076-8048-1BA52C64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2132856"/>
            <a:ext cx="8154906" cy="30677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международных экзаменов, например, IELTS или TOEFL для английского языка, TCF / DELF / DALF для французского и т.п. Помните, что после того, как вы сдали экзамен, пройдет еще какое-то время, прежде вы узнаете его результаты (2-3 недели). Также отведите время на пересылку результатов экзаменов из тестовых центров до вас и ВУЗа, в который вы собираетесь поступать.</a:t>
            </a:r>
          </a:p>
          <a:p>
            <a:pPr algn="just"/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от преподавателей или с работы (как правило две). Рекомендации должны быть на иностранном языке, подписаны давшим их преподавателем с указанием его учёных степеней, контактного телефона и адреса электронной почты.</a:t>
            </a:r>
          </a:p>
          <a:p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действующего загранпаспорта.</a:t>
            </a:r>
          </a:p>
          <a:p>
            <a:pPr algn="just"/>
            <a:r>
              <a:rPr lang="ru-RU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важные документы: подтверждения о прохождении профессиональных стажировок, участия и победы в научных олимпиадах и т.п.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D6153E-4115-4CD6-B223-7358228F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893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1AF2F-9784-4D2D-A8E0-CC9B8171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052736"/>
            <a:ext cx="7429500" cy="810090"/>
          </a:xfrm>
        </p:spPr>
        <p:txBody>
          <a:bodyPr/>
          <a:lstStyle/>
          <a:p>
            <a:r>
              <a:rPr lang="ru-RU" sz="1500" b="1" dirty="0"/>
              <a:t>Как пройти собеседование для гранта на образования за рубежом?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EC719-854F-4F80-80C6-9868D449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54814"/>
            <a:ext cx="5832648" cy="388843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корректном внешнем виде, будьте приветливы и вежливы - это важно для получения гранта.</a:t>
            </a:r>
          </a:p>
          <a:p>
            <a:pPr algn="just">
              <a:lnSpc>
                <a:spcPct val="80000"/>
              </a:lnSpc>
            </a:pP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с собой копии всех документов, главные из которых — резюме и мотивационное письмо.</a:t>
            </a:r>
          </a:p>
          <a:p>
            <a:pPr algn="just">
              <a:lnSpc>
                <a:spcPct val="80000"/>
              </a:lnSpc>
            </a:pP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готовы ответить на любой вопрос о вашей учёбе, работе, научных исследованиях и планах на будущее (профессиональный проект), о которых вы писали в резюме и мотивационном письме.</a:t>
            </a:r>
          </a:p>
          <a:p>
            <a:pPr algn="just">
              <a:lnSpc>
                <a:spcPct val="80000"/>
              </a:lnSpc>
            </a:pP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 ваших достоинствах и о ваших недостатках.</a:t>
            </a:r>
          </a:p>
          <a:p>
            <a:pPr algn="just">
              <a:lnSpc>
                <a:spcPct val="80000"/>
              </a:lnSpc>
            </a:pP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 ваших планах на будущее, после предоставления Вам гранта на образование.</a:t>
            </a:r>
          </a:p>
          <a:p>
            <a:pPr algn="just">
              <a:lnSpc>
                <a:spcPct val="80000"/>
              </a:lnSpc>
            </a:pPr>
            <a:r>
              <a:rPr lang="ru-RU" sz="165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 том, зачем вам нужна эта стипендия и как она поможет вам достичь цели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7636B0-A26F-4D2D-87E4-B0BFB64B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94</a:t>
            </a:fld>
            <a:endParaRPr lang="ru-RU" altLang="ru-RU"/>
          </a:p>
        </p:txBody>
      </p:sp>
      <p:pic>
        <p:nvPicPr>
          <p:cNvPr id="1026" name="Picture 2" descr="ÐÐ°ÑÑÐ¸Ð½ÐºÐ¸ Ð¿Ð¾ Ð·Ð°Ð¿ÑÐ¾ÑÑ ÐºÐ°Ðº Ð¿Ð¾Ð»ÑÑÐ¸ÑÑ Ð³ÑÐ°Ð½Ñ Ð½Ð° Ð¿ÑÐ¾Ð²ÐµÐ´ÐµÐ½Ð¸Ðµ Ð½Ð°ÑÑÐ½ÑÑ Ð¸ÑÑÐ»ÐµÐ´Ð¾Ð²Ð°Ð½Ð¸Ð¹ Ð¿Ð¾ ÑÐ¸Ð·ÐºÑÐ»ÑÑÑÑÐµ">
            <a:extLst>
              <a:ext uri="{FF2B5EF4-FFF2-40B4-BE49-F238E27FC236}">
                <a16:creationId xmlns:a16="http://schemas.microsoft.com/office/drawing/2014/main" id="{9862F702-987F-4D4A-8076-763891CF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98" y="2402886"/>
            <a:ext cx="2629179" cy="17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023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97C2-BB8E-4B91-B484-960E5AC7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8" y="1106742"/>
            <a:ext cx="8370930" cy="702078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</a:pPr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Научно-исследовательская работа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CAFA0-F78A-45F9-9417-812702170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56893"/>
            <a:ext cx="4428492" cy="22682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(НИР) работа научного характера, связанная </a:t>
            </a:r>
          </a:p>
          <a:p>
            <a:pPr>
              <a:buFontTx/>
              <a:buChar char="-"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научным поиском, проведением исследований, экспериментами в целях расширения имеющихся и получения новых знаний, </a:t>
            </a:r>
          </a:p>
          <a:p>
            <a:pPr>
              <a:buFontTx/>
              <a:buChar char="-"/>
            </a:pP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научных </a:t>
            </a: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Гипоте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гипотез</a:t>
            </a:r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установления закономерностей, проявляющихся в природе и в обществе, научных обобщений, научного обоснования проектов.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7FD240-C755-45BF-8418-1D813B19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95</a:t>
            </a:fld>
            <a:endParaRPr lang="ru-RU" altLang="ru-RU"/>
          </a:p>
        </p:txBody>
      </p:sp>
      <p:pic>
        <p:nvPicPr>
          <p:cNvPr id="22530" name="Picture 2" descr="Похожее изображение">
            <a:extLst>
              <a:ext uri="{FF2B5EF4-FFF2-40B4-BE49-F238E27FC236}">
                <a16:creationId xmlns:a16="http://schemas.microsoft.com/office/drawing/2014/main" id="{0856265B-28E8-4797-B759-6E960310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564904"/>
            <a:ext cx="2558179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870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A7CF3-EC09-4A2F-AA89-07D92D8B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2" y="1052736"/>
            <a:ext cx="8046894" cy="810090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18A26-83D0-4FEF-AE5A-8E733904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9" y="2402886"/>
            <a:ext cx="4968552" cy="2797764"/>
          </a:xfrm>
        </p:spPr>
        <p:txBody>
          <a:bodyPr>
            <a:normAutofit fontScale="85000" lnSpcReduction="20000"/>
          </a:bodyPr>
          <a:lstStyle/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на выполнение научно-исследовательских работ исполнитель обязуется провести обусловленные </a:t>
            </a: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Техническое зад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техническим заданием</a:t>
            </a: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заказчика научные исследования, заказчик обязуется работу принять и оплатить.</a:t>
            </a:r>
            <a:endParaRPr lang="en-US" cap="none" dirty="0">
              <a:ln w="3175" cmpd="sng"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с исполнителем может охватывать весь цикл проведения исследования или отдельные этапы. Риск случайной невозможности исполнения договора несёт заказчик, если иное не предусмотрено законом или договором.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7292E4-98B3-4438-8A29-375A8B52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96</a:t>
            </a:fld>
            <a:endParaRPr lang="ru-RU" altLang="ru-RU"/>
          </a:p>
        </p:txBody>
      </p:sp>
      <p:pic>
        <p:nvPicPr>
          <p:cNvPr id="23554" name="Picture 2" descr="Похожее изображение">
            <a:extLst>
              <a:ext uri="{FF2B5EF4-FFF2-40B4-BE49-F238E27FC236}">
                <a16:creationId xmlns:a16="http://schemas.microsoft.com/office/drawing/2014/main" id="{A83521DE-4C7E-43C1-BAD0-BF2E62CF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4703"/>
            <a:ext cx="178593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322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11919-6199-44A9-B941-9CEF76D9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106742"/>
            <a:ext cx="8100900" cy="648072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AC473-EE2A-42A0-9213-7AECB7AC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3" y="2240868"/>
            <a:ext cx="5076564" cy="3240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договора на выполнение НИР должны соответствовать законам и правовым актам об интеллектуальной собственности. </a:t>
            </a:r>
          </a:p>
          <a:p>
            <a:pPr algn="just"/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договора имеют право использовать результаты работ, в пределах и на условиях, предусмотренных договором. </a:t>
            </a:r>
          </a:p>
          <a:p>
            <a:pPr algn="just"/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имеет право использовать переданные ему исполнителем результаты работ, а исполнитель вправе использовать полученные им результаты работ для собственных нужд, если иное не предусмотрено договором.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B0EACE-3D5D-432B-A1C6-20B1F5A9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97</a:t>
            </a:fld>
            <a:endParaRPr lang="ru-RU" altLang="ru-RU"/>
          </a:p>
        </p:txBody>
      </p:sp>
      <p:pic>
        <p:nvPicPr>
          <p:cNvPr id="24578" name="Picture 2" descr="Картинки по запросу научные исследования в спорте фото">
            <a:extLst>
              <a:ext uri="{FF2B5EF4-FFF2-40B4-BE49-F238E27FC236}">
                <a16:creationId xmlns:a16="http://schemas.microsoft.com/office/drawing/2014/main" id="{181E4BB3-9CB4-40CB-B604-F80C00D1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59" y="2618910"/>
            <a:ext cx="2656301" cy="21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090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38128-CE09-4D3C-9D36-70903697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214754"/>
            <a:ext cx="7658378" cy="48605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НИР ВМА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AA388-9453-4F1A-8CA4-B97AAD57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74" y="2078850"/>
            <a:ext cx="8023566" cy="255917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/>
              </a:rPr>
              <a:t>ТАКТИКО-ТЕХНИЧЕСКОЕ ЗАДАНИЕ</a:t>
            </a:r>
          </a:p>
          <a:p>
            <a:pPr marL="0" indent="0">
              <a:buNone/>
            </a:pPr>
            <a:r>
              <a:rPr lang="ru-RU" b="1" dirty="0">
                <a:effectLst/>
              </a:rPr>
              <a:t>НА НАУЧНО-ИССЛЕДОВАТЕЛЬСКУЮ РАБОТУ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«</a:t>
            </a: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физического состояния военнослужащих разных возрастных групп, и его коррекция с помощью программ оздоровительной </a:t>
            </a:r>
            <a:b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n w="31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культуры» шифр «Здоровье».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5BF1A9-477E-42D9-AFB0-3695F4E5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9492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42E1E-1689-48DC-A951-7F1280D6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106742"/>
            <a:ext cx="8208912" cy="550608"/>
          </a:xfrm>
        </p:spPr>
        <p:txBody>
          <a:bodyPr/>
          <a:lstStyle/>
          <a:p>
            <a:pPr algn="ctr"/>
            <a:r>
              <a:rPr lang="ru-RU" cap="none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научной статьи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D52EB1-4B8D-4A0B-8B9A-9B74AB7C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402886"/>
            <a:ext cx="4752528" cy="2646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статьи пишут студенты, аспиранты и состоявшиеся ученые.</a:t>
            </a:r>
          </a:p>
          <a:p>
            <a:pPr marL="0" indent="0">
              <a:buNone/>
            </a:pP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Публикация научных статей</a:t>
            </a: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 — обязательная часть работы над диссертацией.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150EC-5C54-41EF-B031-39D5400D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A99D-A522-49F7-AA2D-17BC18969E4A}" type="slidenum">
              <a:rPr lang="ru-RU" altLang="ru-RU" smtClean="0"/>
              <a:pPr>
                <a:defRPr/>
              </a:pPr>
              <a:t>99</a:t>
            </a:fld>
            <a:endParaRPr lang="ru-RU" altLang="ru-RU"/>
          </a:p>
        </p:txBody>
      </p:sp>
      <p:pic>
        <p:nvPicPr>
          <p:cNvPr id="2050" name="Picture 2" descr="Картинки по запросу написание научной статьи фото">
            <a:extLst>
              <a:ext uri="{FF2B5EF4-FFF2-40B4-BE49-F238E27FC236}">
                <a16:creationId xmlns:a16="http://schemas.microsoft.com/office/drawing/2014/main" id="{DEB1F5E7-934E-408C-9430-ABE582CB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579610"/>
            <a:ext cx="2548170" cy="16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26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cb8017206df0fb3ddb63d37fd77adf50cec04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AAA488-53B3-4FB1-AFD3-41054E91B94C}"/>
</file>

<file path=customXml/itemProps2.xml><?xml version="1.0" encoding="utf-8"?>
<ds:datastoreItem xmlns:ds="http://schemas.openxmlformats.org/officeDocument/2006/customXml" ds:itemID="{852A211F-61B7-4C5C-BDB5-B9998A7A3940}"/>
</file>

<file path=customXml/itemProps3.xml><?xml version="1.0" encoding="utf-8"?>
<ds:datastoreItem xmlns:ds="http://schemas.openxmlformats.org/officeDocument/2006/customXml" ds:itemID="{A9B49DAF-49BA-484D-83D6-26CB398F49CA}"/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8852</Words>
  <Application>Microsoft Office PowerPoint</Application>
  <PresentationFormat>Экран (4:3)</PresentationFormat>
  <Paragraphs>756</Paragraphs>
  <Slides>118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26" baseType="lpstr">
      <vt:lpstr>Arial</vt:lpstr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The methodological apparatus of research
</vt:lpstr>
      <vt:lpstr>Lecture plan
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Issues for preparation and discussion
</vt:lpstr>
      <vt:lpstr>Виды научных исследований</vt:lpstr>
      <vt:lpstr>Types of research
</vt:lpstr>
      <vt:lpstr>Scientific and methodical work is essentially a private case of research 
</vt:lpstr>
      <vt:lpstr>Stages of scientific research 
</vt:lpstr>
      <vt:lpstr>Choosing a research topic
</vt:lpstr>
      <vt:lpstr>Determining the object of the study
</vt:lpstr>
      <vt:lpstr> </vt:lpstr>
      <vt:lpstr>Определение цели и задач </vt:lpstr>
      <vt:lpstr>Цель конкретизируется  в задачах исследования</vt:lpstr>
      <vt:lpstr>Формулировка названия работы</vt:lpstr>
      <vt:lpstr>Разработка гипотезы</vt:lpstr>
      <vt:lpstr>Составление плана исследования</vt:lpstr>
      <vt:lpstr>Работа с литературой</vt:lpstr>
      <vt:lpstr>Подбор исследуемых</vt:lpstr>
      <vt:lpstr>Выбор методов исследования</vt:lpstr>
      <vt:lpstr>Сущность педагогического эксперимента </vt:lpstr>
      <vt:lpstr>Организация условий проведения исследования</vt:lpstr>
      <vt:lpstr>Проведение исследования</vt:lpstr>
      <vt:lpstr>Обработка результатов исследо­вания</vt:lpstr>
      <vt:lpstr>Математическая обработка данных</vt:lpstr>
      <vt:lpstr>Статистические характеристики</vt:lpstr>
      <vt:lpstr>Корреляционный анализ</vt:lpstr>
      <vt:lpstr>Критерии для проверки выборок вычисляют по формулам</vt:lpstr>
      <vt:lpstr>оценка достоверности различий </vt:lpstr>
      <vt:lpstr>Формулирование выводов</vt:lpstr>
      <vt:lpstr>Оформление работы</vt:lpstr>
      <vt:lpstr>рекомендации для студентов по ведению научно-исследовательской работы (НИР) </vt:lpstr>
      <vt:lpstr>рекомендации</vt:lpstr>
      <vt:lpstr>рекомендации</vt:lpstr>
      <vt:lpstr>рекомендации</vt:lpstr>
      <vt:lpstr>алгоритм, как не топтаться на месте</vt:lpstr>
      <vt:lpstr>Тема, задача, материал </vt:lpstr>
      <vt:lpstr>Изучение литературы</vt:lpstr>
      <vt:lpstr>Изучение литературы</vt:lpstr>
      <vt:lpstr>Эксперимент</vt:lpstr>
      <vt:lpstr>Стадия осмысления результатов </vt:lpstr>
      <vt:lpstr>Документирование </vt:lpstr>
      <vt:lpstr>Текущие отчёты </vt:lpstr>
      <vt:lpstr>Алгоритм НИР </vt:lpstr>
      <vt:lpstr>Алгоритм НИР</vt:lpstr>
      <vt:lpstr>наиболее актуальные темы научных исследований в области физической культуры и спорта</vt:lpstr>
      <vt:lpstr>наиболее актуальные темы научных исследований в области физической культуры и спорта</vt:lpstr>
      <vt:lpstr>наиболее актуальные темы научных исследований в области физической культуры и спорта</vt:lpstr>
      <vt:lpstr>Структура кандидатской диссертации:  </vt:lpstr>
      <vt:lpstr>Структура кандидатской диссертации</vt:lpstr>
      <vt:lpstr>Структура кандидатской диссертации</vt:lpstr>
      <vt:lpstr>Структура кандидатской диссертации</vt:lpstr>
      <vt:lpstr>Структура кандидатской диссертации</vt:lpstr>
      <vt:lpstr>Структура кандидатской диссертации</vt:lpstr>
      <vt:lpstr>Презентация на защиту диссертации</vt:lpstr>
      <vt:lpstr>Презентация на защиту диссертации</vt:lpstr>
      <vt:lpstr>Презентация на защиту диссертации</vt:lpstr>
      <vt:lpstr>Презентация на защиту диссертации</vt:lpstr>
      <vt:lpstr>Процедура защиты диссертации</vt:lpstr>
      <vt:lpstr>Процедура защиты диссертации</vt:lpstr>
      <vt:lpstr>Процедура защиты диссертации</vt:lpstr>
      <vt:lpstr>Контрольные вопросы</vt:lpstr>
      <vt:lpstr>Межвузовская научно - практическая конференция в Военно-медицинской академии</vt:lpstr>
      <vt:lpstr>Педагогическая методология</vt:lpstr>
      <vt:lpstr>Грант — безвозмездная субсидия предприятиям, организациям и физическим лицам в денежной или натуральной форме на проведение научных или других исследований, опытно-конструкторских работ, на обучение, лечение и другие цели с последующим отчётом об их использовании.</vt:lpstr>
      <vt:lpstr>Документы для получения гранта на образование</vt:lpstr>
      <vt:lpstr>Результаты экзаменов и рекомендации преподавателей </vt:lpstr>
      <vt:lpstr>Как пройти собеседование для гранта на образования за рубежом? </vt:lpstr>
      <vt:lpstr>Научно-исследовательская работа </vt:lpstr>
      <vt:lpstr>Научно-исследовательская работа </vt:lpstr>
      <vt:lpstr>Научно-исследовательская работа </vt:lpstr>
      <vt:lpstr>Пример НИР ВМА</vt:lpstr>
      <vt:lpstr>Написание научной статьи</vt:lpstr>
      <vt:lpstr>Написание научной статьи</vt:lpstr>
      <vt:lpstr>Написание научной статьи</vt:lpstr>
      <vt:lpstr>Написание научной статьи</vt:lpstr>
      <vt:lpstr>Написание научной статьи</vt:lpstr>
      <vt:lpstr>Написание научной статьи</vt:lpstr>
      <vt:lpstr>Написание научной статьи</vt:lpstr>
      <vt:lpstr>Написание научной статьи</vt:lpstr>
      <vt:lpstr>Заголовок </vt:lpstr>
      <vt:lpstr>Аннотация</vt:lpstr>
      <vt:lpstr>Ключевые слова</vt:lpstr>
      <vt:lpstr>Введение</vt:lpstr>
      <vt:lpstr>Основная часть</vt:lpstr>
      <vt:lpstr>Выводы</vt:lpstr>
      <vt:lpstr>Список литературы</vt:lpstr>
      <vt:lpstr>Научный стиль изложения </vt:lpstr>
      <vt:lpstr>Научный стиль изложения</vt:lpstr>
      <vt:lpstr>Проверка на плагиат</vt:lpstr>
      <vt:lpstr>Антиплагиат</vt:lpstr>
      <vt:lpstr>Научная электронная библиотека Elibrary. ru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77</cp:revision>
  <dcterms:created xsi:type="dcterms:W3CDTF">2014-11-21T11:00:06Z</dcterms:created>
  <dcterms:modified xsi:type="dcterms:W3CDTF">2021-03-03T14:50:11Z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